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58" r:id="rId3"/>
    <p:sldId id="257" r:id="rId4"/>
    <p:sldId id="259" r:id="rId5"/>
    <p:sldId id="260" r:id="rId6"/>
    <p:sldId id="261" r:id="rId7"/>
    <p:sldId id="262" r:id="rId8"/>
    <p:sldId id="263" r:id="rId9"/>
    <p:sldId id="264" r:id="rId10"/>
    <p:sldId id="294" r:id="rId11"/>
    <p:sldId id="298" r:id="rId12"/>
    <p:sldId id="295" r:id="rId13"/>
    <p:sldId id="296" r:id="rId14"/>
    <p:sldId id="297" r:id="rId15"/>
    <p:sldId id="299" r:id="rId16"/>
    <p:sldId id="300" r:id="rId17"/>
    <p:sldId id="301" r:id="rId18"/>
    <p:sldId id="302" r:id="rId19"/>
    <p:sldId id="303" r:id="rId20"/>
    <p:sldId id="265" r:id="rId21"/>
    <p:sldId id="266" r:id="rId22"/>
    <p:sldId id="267" r:id="rId23"/>
    <p:sldId id="269" r:id="rId24"/>
    <p:sldId id="282" r:id="rId25"/>
    <p:sldId id="283" r:id="rId26"/>
    <p:sldId id="270" r:id="rId27"/>
    <p:sldId id="271" r:id="rId28"/>
    <p:sldId id="284" r:id="rId29"/>
    <p:sldId id="272" r:id="rId30"/>
    <p:sldId id="273" r:id="rId31"/>
    <p:sldId id="274" r:id="rId32"/>
    <p:sldId id="275" r:id="rId33"/>
    <p:sldId id="276" r:id="rId34"/>
    <p:sldId id="289" r:id="rId35"/>
    <p:sldId id="285" r:id="rId36"/>
    <p:sldId id="286" r:id="rId37"/>
    <p:sldId id="287" r:id="rId38"/>
    <p:sldId id="288" r:id="rId39"/>
    <p:sldId id="278" r:id="rId40"/>
    <p:sldId id="281" r:id="rId41"/>
    <p:sldId id="280" r:id="rId42"/>
    <p:sldId id="290" r:id="rId43"/>
    <p:sldId id="291" r:id="rId44"/>
    <p:sldId id="292" r:id="rId45"/>
    <p:sldId id="293" r:id="rId46"/>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9a4sEaCAGs/b7M+/QSgWw==" hashData="CMQUgl89miZdoEWh+UrbOwf2iBn2HEuJnSq6B+4ghZlZnwsCzVBJl1gocOIMQT35cGp+R+7MzVdWly19o7rfM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94660"/>
  </p:normalViewPr>
  <p:slideViewPr>
    <p:cSldViewPr>
      <p:cViewPr varScale="1">
        <p:scale>
          <a:sx n="70" d="100"/>
          <a:sy n="70" d="100"/>
        </p:scale>
        <p:origin x="49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3C561C65-CDEB-4463-8E80-CDAAC3592E0C}" type="datetimeFigureOut">
              <a:rPr lang="en-US" smtClean="0"/>
              <a:pPr/>
              <a:t>10/1/2016</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05C09DA8-972C-43FF-BC99-8484E5F9C726}" type="slidenum">
              <a:rPr lang="en-US" smtClean="0"/>
              <a:pPr/>
              <a:t>‹#›</a:t>
            </a:fld>
            <a:endParaRPr lang="en-US"/>
          </a:p>
        </p:txBody>
      </p:sp>
    </p:spTree>
    <p:extLst>
      <p:ext uri="{BB962C8B-B14F-4D97-AF65-F5344CB8AC3E}">
        <p14:creationId xmlns:p14="http://schemas.microsoft.com/office/powerpoint/2010/main" val="344694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84BEAED4-3CEC-4C3B-B4CF-BDC1473515C0}" type="datetimeFigureOut">
              <a:rPr lang="en-US" smtClean="0"/>
              <a:pPr/>
              <a:t>10/1/2016</a:t>
            </a:fld>
            <a:endParaRPr lang="en-US"/>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C864C58E-D99C-4566-8DA5-903203215B79}" type="slidenum">
              <a:rPr lang="en-US" smtClean="0"/>
              <a:pPr/>
              <a:t>‹#›</a:t>
            </a:fld>
            <a:endParaRPr lang="en-US"/>
          </a:p>
        </p:txBody>
      </p:sp>
    </p:spTree>
    <p:extLst>
      <p:ext uri="{BB962C8B-B14F-4D97-AF65-F5344CB8AC3E}">
        <p14:creationId xmlns:p14="http://schemas.microsoft.com/office/powerpoint/2010/main" val="66798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64C58E-D99C-4566-8DA5-903203215B79}" type="slidenum">
              <a:rPr lang="en-US" smtClean="0"/>
              <a:pPr/>
              <a:t>1</a:t>
            </a:fld>
            <a:endParaRPr lang="en-US"/>
          </a:p>
        </p:txBody>
      </p:sp>
    </p:spTree>
    <p:extLst>
      <p:ext uri="{BB962C8B-B14F-4D97-AF65-F5344CB8AC3E}">
        <p14:creationId xmlns:p14="http://schemas.microsoft.com/office/powerpoint/2010/main" val="184602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64C58E-D99C-4566-8DA5-903203215B79}" type="slidenum">
              <a:rPr lang="en-US" smtClean="0"/>
              <a:pPr/>
              <a:t>7</a:t>
            </a:fld>
            <a:endParaRPr lang="en-US"/>
          </a:p>
        </p:txBody>
      </p:sp>
    </p:spTree>
    <p:extLst>
      <p:ext uri="{BB962C8B-B14F-4D97-AF65-F5344CB8AC3E}">
        <p14:creationId xmlns:p14="http://schemas.microsoft.com/office/powerpoint/2010/main" val="24002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64C58E-D99C-4566-8DA5-903203215B79}" type="slidenum">
              <a:rPr lang="en-US" smtClean="0"/>
              <a:pPr/>
              <a:t>44</a:t>
            </a:fld>
            <a:endParaRPr lang="en-US"/>
          </a:p>
        </p:txBody>
      </p:sp>
    </p:spTree>
    <p:extLst>
      <p:ext uri="{BB962C8B-B14F-4D97-AF65-F5344CB8AC3E}">
        <p14:creationId xmlns:p14="http://schemas.microsoft.com/office/powerpoint/2010/main" val="62042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64C58E-D99C-4566-8DA5-903203215B79}" type="slidenum">
              <a:rPr lang="en-US" smtClean="0"/>
              <a:pPr/>
              <a:t>45</a:t>
            </a:fld>
            <a:endParaRPr lang="en-US"/>
          </a:p>
        </p:txBody>
      </p:sp>
    </p:spTree>
    <p:extLst>
      <p:ext uri="{BB962C8B-B14F-4D97-AF65-F5344CB8AC3E}">
        <p14:creationId xmlns:p14="http://schemas.microsoft.com/office/powerpoint/2010/main" val="286290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B96B2F-8384-4781-B4D3-68B6C043C9E7}" type="datetime1">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77BE22B6-B0AE-45F7-8D58-8C52F6EB56BE}" type="datetime1">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28600" y="6356350"/>
            <a:ext cx="2133600" cy="365125"/>
          </a:xfr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BD9A84-E7D3-4F0B-8A08-299341392095}" type="datetime1">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1AB4AA3-D7A1-498B-928C-2744DE0A496E}" type="datetime1">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4FE1BF-69C8-402A-AC22-3D2291352407}" type="datetime1">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9878AB5-E50B-43DF-B83D-79236C76BC2D}" type="datetime1">
              <a:rPr lang="en-US" smtClean="0"/>
              <a:pPr/>
              <a:t>10/1/2016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33984E2-B240-47D0-9EC2-E42FFEA86613}" type="datetime1">
              <a:rPr lang="en-US" smtClean="0"/>
              <a:pPr/>
              <a:t>10/1/2016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F532F81-99E9-416E-8B98-C1DE416E18F1}" type="datetime1">
              <a:rPr lang="en-US" smtClean="0"/>
              <a:pPr/>
              <a:t>10/1/2016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434C73-2B1E-4092-BD81-1E54FC970D79}" type="datetime1">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CEB4987-A9B7-49AF-B8B1-BD86BC045698}" type="datetime1">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4800" y="6356350"/>
            <a:ext cx="2133600" cy="365125"/>
          </a:xfrm>
          <a:prstGeom prst="rect">
            <a:avLst/>
          </a:prstGeom>
        </p:spPr>
        <p:txBody>
          <a:bodyPr vert="horz" lIns="91440" tIns="45720" rIns="91440" bIns="45720" rtlCol="0" anchor="ctr"/>
          <a:lstStyle>
            <a:lvl1pPr algn="l" rtl="1">
              <a:defRPr sz="1200">
                <a:solidFill>
                  <a:schemeClr val="tx1"/>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ublic\Pictures\413470.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8673" name="Picture 1" descr="D:\Goodarznia\Graphics\Arm And Logo\New folder\LOGO-1.png"/>
          <p:cNvPicPr>
            <a:picLocks noChangeAspect="1" noChangeArrowheads="1"/>
          </p:cNvPicPr>
          <p:nvPr/>
        </p:nvPicPr>
        <p:blipFill>
          <a:blip r:embed="rId4" cstate="print"/>
          <a:srcRect/>
          <a:stretch>
            <a:fillRect/>
          </a:stretch>
        </p:blipFill>
        <p:spPr bwMode="auto">
          <a:xfrm>
            <a:off x="1905000" y="228600"/>
            <a:ext cx="5105400" cy="2008179"/>
          </a:xfrm>
          <a:prstGeom prst="rect">
            <a:avLst/>
          </a:prstGeom>
          <a:noFill/>
        </p:spPr>
      </p:pic>
      <p:sp>
        <p:nvSpPr>
          <p:cNvPr id="4" name="TextBox 3"/>
          <p:cNvSpPr txBox="1"/>
          <p:nvPr/>
        </p:nvSpPr>
        <p:spPr>
          <a:xfrm>
            <a:off x="990600" y="2819400"/>
            <a:ext cx="7467600" cy="1938992"/>
          </a:xfrm>
          <a:prstGeom prst="rect">
            <a:avLst/>
          </a:prstGeom>
          <a:noFill/>
        </p:spPr>
        <p:txBody>
          <a:bodyPr wrap="square" rtlCol="0">
            <a:spAutoFit/>
          </a:bodyPr>
          <a:lstStyle/>
          <a:p>
            <a:pPr algn="ctr"/>
            <a:r>
              <a:rPr lang="fa-IR"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B Nazanin" pitchFamily="2" charset="-78"/>
              </a:rPr>
              <a:t>محتوای آموزشی  الکترونیکی</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B Nazanin" pitchFamily="2" charset="-78"/>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400" b="1" dirty="0" smtClean="0">
                <a:cs typeface="B Nazanin" pitchFamily="2" charset="-78"/>
              </a:rPr>
              <a:t>شدت لرزه‌اي 1: </a:t>
            </a:r>
            <a:r>
              <a:rPr lang="fa-IR" sz="2400" dirty="0" smtClean="0">
                <a:cs typeface="B Nazanin" pitchFamily="2" charset="-78"/>
              </a:rPr>
              <a:t>لرزش به ندرت احساس مي‌شود و تنها دستگاه‌هاي حساس لرزه‌نگار اقدام به ثبت زلزله مي‌کنند. </a:t>
            </a:r>
          </a:p>
          <a:p>
            <a:pPr algn="justLow" rtl="1">
              <a:buNone/>
            </a:pPr>
            <a:endParaRPr lang="fa-IR" sz="1200" dirty="0" smtClean="0">
              <a:cs typeface="B Nazanin" pitchFamily="2" charset="-78"/>
            </a:endParaRPr>
          </a:p>
          <a:p>
            <a:pPr algn="justLow" rtl="1">
              <a:buNone/>
            </a:pPr>
            <a:endParaRPr lang="fa-IR" dirty="0" smtClean="0">
              <a:cs typeface="B Nazanin" pitchFamily="2" charset="-78"/>
            </a:endParaRPr>
          </a:p>
          <a:p>
            <a:pPr algn="justLow" rtl="1">
              <a:buNone/>
            </a:pPr>
            <a:endParaRPr lang="en-US" dirty="0" smtClean="0">
              <a:cs typeface="B Nazanin" pitchFamily="2" charset="-78"/>
            </a:endParaRPr>
          </a:p>
          <a:p>
            <a:pPr marL="0" indent="0" algn="justLow" rtl="1">
              <a:buNone/>
            </a:pPr>
            <a:r>
              <a:rPr lang="fa-IR" sz="2400" b="1" dirty="0" smtClean="0">
                <a:cs typeface="B Nazanin" pitchFamily="2" charset="-78"/>
              </a:rPr>
              <a:t>شدت لرزه‌اي 2: </a:t>
            </a:r>
            <a:r>
              <a:rPr lang="fa-IR" sz="2400" dirty="0" smtClean="0">
                <a:cs typeface="B Nazanin" pitchFamily="2" charset="-78"/>
              </a:rPr>
              <a:t>فقط اشخاص در حال استراحت يا در طبقات بالاي ساختمان‌ها لرزش را احساس مي‌كنند.</a:t>
            </a:r>
          </a:p>
          <a:p>
            <a:pPr marL="0" indent="0" algn="justLow" rtl="1">
              <a:buNone/>
            </a:pPr>
            <a:endParaRPr lang="fa-IR" sz="2400" dirty="0" smtClean="0">
              <a:cs typeface="B Nazanin" pitchFamily="2" charset="-78"/>
            </a:endParaRPr>
          </a:p>
          <a:p>
            <a:pPr algn="justLow" rtl="1"/>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5298" name="Picture 2" descr="11-2-"/>
          <p:cNvPicPr>
            <a:picLocks noChangeAspect="1" noChangeArrowheads="1"/>
          </p:cNvPicPr>
          <p:nvPr/>
        </p:nvPicPr>
        <p:blipFill>
          <a:blip r:embed="rId4" cstate="print"/>
          <a:srcRect/>
          <a:stretch>
            <a:fillRect/>
          </a:stretch>
        </p:blipFill>
        <p:spPr bwMode="auto">
          <a:xfrm>
            <a:off x="3352800" y="4267200"/>
            <a:ext cx="2362200" cy="1730788"/>
          </a:xfrm>
          <a:prstGeom prst="rect">
            <a:avLst/>
          </a:prstGeom>
          <a:ln>
            <a:noFill/>
          </a:ln>
          <a:effectLst>
            <a:softEdge rad="112500"/>
          </a:effectLst>
        </p:spPr>
      </p:pic>
      <p:pic>
        <p:nvPicPr>
          <p:cNvPr id="7" name="Picture 1" descr="11-1-"/>
          <p:cNvPicPr>
            <a:picLocks noChangeAspect="1" noChangeArrowheads="1"/>
          </p:cNvPicPr>
          <p:nvPr/>
        </p:nvPicPr>
        <p:blipFill>
          <a:blip r:embed="rId5" cstate="print"/>
          <a:srcRect/>
          <a:stretch>
            <a:fillRect/>
          </a:stretch>
        </p:blipFill>
        <p:spPr bwMode="auto">
          <a:xfrm>
            <a:off x="3048000" y="2057400"/>
            <a:ext cx="2603257" cy="1676400"/>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endParaRPr lang="fa-IR" sz="2400" dirty="0" smtClean="0">
              <a:cs typeface="B Nazanin" pitchFamily="2" charset="-78"/>
            </a:endParaRPr>
          </a:p>
          <a:p>
            <a:pPr marL="0" indent="0" algn="justLow" rtl="1">
              <a:buNone/>
            </a:pPr>
            <a:r>
              <a:rPr lang="fa-IR" sz="2400" b="1" dirty="0" smtClean="0">
                <a:cs typeface="B Nazanin" pitchFamily="2" charset="-78"/>
              </a:rPr>
              <a:t>شدت لرزه‌اي 3: </a:t>
            </a:r>
            <a:r>
              <a:rPr lang="fa-IR" sz="2400" dirty="0" smtClean="0">
                <a:cs typeface="B Nazanin" pitchFamily="2" charset="-78"/>
              </a:rPr>
              <a:t>لرزش‌هایی شبیه به گذر کامیون‌های سبک توسط افراد داخل ساختمان به ويژه در طبقات بالايي احساس مي‌شود اما بسياري از افراد آن را به دليل عامل ديگري غير از زلزله تصور مي‌كنند.</a:t>
            </a:r>
          </a:p>
          <a:p>
            <a:pPr marL="0" indent="0" algn="justLow" rtl="1">
              <a:buNone/>
            </a:pPr>
            <a:r>
              <a:rPr lang="fa-IR" sz="2400" dirty="0" smtClean="0">
                <a:cs typeface="B Nazanin" pitchFamily="2" charset="-78"/>
              </a:rPr>
              <a:t>در داخل خودروهاي ثابت تكان خفيفي احساس مي‌شود.</a:t>
            </a:r>
            <a:endParaRPr lang="en-US" sz="2400" dirty="0" smtClean="0">
              <a:cs typeface="B Nazanin" pitchFamily="2" charset="-78"/>
            </a:endParaRPr>
          </a:p>
          <a:p>
            <a:pPr marL="0" indent="0" algn="justLow" rtl="1">
              <a:buNone/>
            </a:pPr>
            <a:r>
              <a:rPr lang="fa-IR" sz="2400" dirty="0" smtClean="0">
                <a:cs typeface="B Nazanin" pitchFamily="2" charset="-78"/>
              </a:rPr>
              <a:t>مي‌توان مدت تكان‌ها را سنجيد. </a:t>
            </a:r>
          </a:p>
          <a:p>
            <a:pPr marL="0" indent="0" algn="justLow" rtl="1">
              <a:buNone/>
            </a:pPr>
            <a:r>
              <a:rPr lang="fa-IR" sz="2400" dirty="0" smtClean="0">
                <a:cs typeface="B Nazanin" pitchFamily="2" charset="-78"/>
              </a:rPr>
              <a:t>اشياي آويزان تكان مي‌خورند. </a:t>
            </a: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8370" name="Picture 2" descr="11-3-"/>
          <p:cNvPicPr>
            <a:picLocks noChangeAspect="1" noChangeArrowheads="1"/>
          </p:cNvPicPr>
          <p:nvPr/>
        </p:nvPicPr>
        <p:blipFill>
          <a:blip r:embed="rId4" cstate="print"/>
          <a:srcRect/>
          <a:stretch>
            <a:fillRect/>
          </a:stretch>
        </p:blipFill>
        <p:spPr bwMode="auto">
          <a:xfrm>
            <a:off x="1295400" y="3733800"/>
            <a:ext cx="2590800" cy="2381744"/>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tabLst>
                <a:tab pos="0" algn="l"/>
              </a:tabLst>
            </a:pPr>
            <a:r>
              <a:rPr lang="fa-IR" sz="2400" b="1" dirty="0" smtClean="0">
                <a:cs typeface="B Nazanin" pitchFamily="2" charset="-78"/>
              </a:rPr>
              <a:t>شدت لرزه‌ای 4: </a:t>
            </a:r>
            <a:r>
              <a:rPr lang="fa-IR" sz="2400" dirty="0" smtClean="0">
                <a:cs typeface="B Nazanin" pitchFamily="2" charset="-78"/>
              </a:rPr>
              <a:t>تكان توسط افراد زيادي در خارج از ساختمان و افراد كمي در داخل ساختمان احساس مي‌شود.</a:t>
            </a:r>
          </a:p>
          <a:p>
            <a:pPr marL="0" indent="0" algn="justLow" rtl="1">
              <a:buNone/>
            </a:pPr>
            <a:r>
              <a:rPr lang="fa-IR" sz="2400" dirty="0" smtClean="0">
                <a:cs typeface="B Nazanin" pitchFamily="2" charset="-78"/>
              </a:rPr>
              <a:t>در شب بعضي از خواب بيدار مي‌شوند. ديوارها صداي ترك‌خوردگي مي‌دهند.</a:t>
            </a:r>
          </a:p>
          <a:p>
            <a:pPr algn="justLow" rtl="1">
              <a:buNone/>
            </a:pPr>
            <a:r>
              <a:rPr lang="fa-IR" sz="2400" dirty="0" smtClean="0">
                <a:cs typeface="B Nazanin" pitchFamily="2" charset="-78"/>
              </a:rPr>
              <a:t>خودروهاي ثابت تكان قابل توجهي مي‌خورند. اشياي آويزان تاب مي‌خورند. </a:t>
            </a:r>
          </a:p>
          <a:p>
            <a:pPr algn="justLow" rtl="1">
              <a:buNone/>
            </a:pPr>
            <a:r>
              <a:rPr lang="fa-IR" sz="2400" dirty="0" smtClean="0">
                <a:cs typeface="B Nazanin" pitchFamily="2" charset="-78"/>
              </a:rPr>
              <a:t>ارتعاشي شبيه به برخورد كاميوني سنگين به ساختمان ايجاد مي‌شود. </a:t>
            </a:r>
          </a:p>
          <a:p>
            <a:pPr algn="justLow" rtl="1">
              <a:buNone/>
            </a:pPr>
            <a:r>
              <a:rPr lang="fa-IR" sz="2400" dirty="0" smtClean="0">
                <a:cs typeface="B Nazanin" pitchFamily="2" charset="-78"/>
              </a:rPr>
              <a:t>ظروف، درها و پنجره‌ها به صدا در مي‌آيند.</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6323" name="Picture 3" descr="12-1-"/>
          <p:cNvPicPr>
            <a:picLocks noChangeAspect="1" noChangeArrowheads="1"/>
          </p:cNvPicPr>
          <p:nvPr/>
        </p:nvPicPr>
        <p:blipFill>
          <a:blip r:embed="rId4" cstate="print"/>
          <a:srcRect/>
          <a:stretch>
            <a:fillRect/>
          </a:stretch>
        </p:blipFill>
        <p:spPr bwMode="auto">
          <a:xfrm>
            <a:off x="2895600" y="4267200"/>
            <a:ext cx="3200400" cy="1784350"/>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tabLst>
                <a:tab pos="0" algn="l"/>
              </a:tabLst>
            </a:pPr>
            <a:r>
              <a:rPr lang="fa-IR" sz="2400" b="1" dirty="0" smtClean="0">
                <a:cs typeface="B Nazanin" pitchFamily="2" charset="-78"/>
              </a:rPr>
              <a:t>شدت لرزه‌اي5 </a:t>
            </a:r>
            <a:r>
              <a:rPr lang="en-US" sz="2400" b="1" dirty="0" smtClean="0">
                <a:cs typeface="B Nazanin" pitchFamily="2" charset="-78"/>
              </a:rPr>
              <a:t> </a:t>
            </a:r>
            <a:r>
              <a:rPr lang="en-US" sz="2400" dirty="0" smtClean="0">
                <a:cs typeface="B Nazanin" pitchFamily="2" charset="-78"/>
              </a:rPr>
              <a:t>:</a:t>
            </a:r>
            <a:r>
              <a:rPr lang="fa-IR" sz="2400" dirty="0" smtClean="0">
                <a:cs typeface="B Nazanin" pitchFamily="2" charset="-78"/>
              </a:rPr>
              <a:t>لرزش تقريباً توسط همه احساس مي‌شود و جهت آن قابل برآورد است. </a:t>
            </a:r>
          </a:p>
          <a:p>
            <a:pPr marL="0" indent="0" algn="justLow" rtl="1">
              <a:buNone/>
              <a:tabLst>
                <a:tab pos="0" algn="l"/>
              </a:tabLst>
            </a:pPr>
            <a:r>
              <a:rPr lang="fa-IR" sz="2400" dirty="0" smtClean="0">
                <a:cs typeface="B Nazanin" pitchFamily="2" charset="-78"/>
              </a:rPr>
              <a:t>افراد از خواب بيدار مي‌شوند.</a:t>
            </a:r>
          </a:p>
          <a:p>
            <a:pPr marL="0" indent="0" algn="justLow" rtl="1">
              <a:buNone/>
              <a:tabLst>
                <a:tab pos="0" algn="l"/>
              </a:tabLst>
            </a:pPr>
            <a:r>
              <a:rPr lang="fa-IR" sz="2400" dirty="0" smtClean="0">
                <a:cs typeface="B Nazanin" pitchFamily="2" charset="-78"/>
              </a:rPr>
              <a:t>مايعات به حركت در مي‌آيند و گاه به خارج از ظروف مي‌ريزند.</a:t>
            </a:r>
          </a:p>
          <a:p>
            <a:pPr marL="0" indent="0" algn="justLow" rtl="1">
              <a:buNone/>
              <a:tabLst>
                <a:tab pos="0" algn="l"/>
              </a:tabLst>
            </a:pPr>
            <a:r>
              <a:rPr lang="fa-IR" sz="2400" dirty="0" smtClean="0">
                <a:cs typeface="B Nazanin" pitchFamily="2" charset="-78"/>
              </a:rPr>
              <a:t>اشياي ناپايدار كوچك جابجا يا واژگون مي‌شوند. </a:t>
            </a:r>
          </a:p>
          <a:p>
            <a:pPr marL="0" indent="0" algn="justLow" rtl="1">
              <a:buNone/>
              <a:tabLst>
                <a:tab pos="0" algn="l"/>
              </a:tabLst>
            </a:pPr>
            <a:r>
              <a:rPr lang="fa-IR" sz="2400" dirty="0" smtClean="0">
                <a:cs typeface="B Nazanin" pitchFamily="2" charset="-78"/>
              </a:rPr>
              <a:t>درها تكان مي‌خورند و باز و بسته مي‌شوند. </a:t>
            </a:r>
          </a:p>
          <a:p>
            <a:pPr marL="0" indent="0" algn="justLow" rtl="1">
              <a:buNone/>
              <a:tabLst>
                <a:tab pos="0" algn="l"/>
              </a:tabLst>
            </a:pPr>
            <a:r>
              <a:rPr lang="fa-IR" sz="2400" dirty="0" smtClean="0">
                <a:cs typeface="B Nazanin" pitchFamily="2" charset="-78"/>
              </a:rPr>
              <a:t>بعضي ظروف و پنجره­ها شكسته مي‌شوند.</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7347" name="Picture 3" descr="12-2"/>
          <p:cNvPicPr>
            <a:picLocks noChangeAspect="1" noChangeArrowheads="1"/>
          </p:cNvPicPr>
          <p:nvPr/>
        </p:nvPicPr>
        <p:blipFill>
          <a:blip r:embed="rId4" cstate="print"/>
          <a:srcRect/>
          <a:stretch>
            <a:fillRect/>
          </a:stretch>
        </p:blipFill>
        <p:spPr bwMode="auto">
          <a:xfrm>
            <a:off x="914400" y="3352800"/>
            <a:ext cx="2667000" cy="2544097"/>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400" b="1" dirty="0" smtClean="0">
                <a:cs typeface="B Nazanin" pitchFamily="2" charset="-78"/>
              </a:rPr>
              <a:t>شدت لرزه‌اي 6: </a:t>
            </a:r>
            <a:r>
              <a:rPr lang="fa-IR" sz="2400" dirty="0" smtClean="0">
                <a:cs typeface="B Nazanin" pitchFamily="2" charset="-78"/>
              </a:rPr>
              <a:t>همه مردم لرزش را احساس مي‌كنند. بسياري متوحش‌شده، از ساختمان‌ها خارج مي‌شوند. بعضي مبل‌هاي سنگين جابجا مي‌شوند. درختان و بوته‌ها تكان مي‌خورند. گچ‌ها و پوشش‌هاي ديوار ترك بر مي‌دارند. آسيب به ساختمان ها اندك است.</a:t>
            </a:r>
            <a:r>
              <a:rPr lang="en-US" sz="2400" dirty="0" smtClean="0">
                <a:cs typeface="B Nazanin" pitchFamily="2" charset="-78"/>
              </a:rPr>
              <a:t> </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9394" name="Picture 2" descr="12-3"/>
          <p:cNvPicPr>
            <a:picLocks noChangeAspect="1" noChangeArrowheads="1"/>
          </p:cNvPicPr>
          <p:nvPr/>
        </p:nvPicPr>
        <p:blipFill>
          <a:blip r:embed="rId4" cstate="print"/>
          <a:srcRect/>
          <a:stretch>
            <a:fillRect/>
          </a:stretch>
        </p:blipFill>
        <p:spPr bwMode="auto">
          <a:xfrm>
            <a:off x="2819400" y="3048000"/>
            <a:ext cx="2971800" cy="3104399"/>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numCol="1">
            <a:normAutofit/>
          </a:bodyPr>
          <a:lstStyle/>
          <a:p>
            <a:pPr marL="0" indent="0" algn="justLow" rtl="1">
              <a:buNone/>
            </a:pPr>
            <a:r>
              <a:rPr lang="fa-IR" sz="2400" b="1" dirty="0" smtClean="0">
                <a:cs typeface="B Nazanin" pitchFamily="2" charset="-78"/>
              </a:rPr>
              <a:t>شدت لرزه‌اي 7: </a:t>
            </a:r>
          </a:p>
          <a:p>
            <a:pPr marL="0" indent="0" algn="justLow" rtl="1">
              <a:lnSpc>
                <a:spcPct val="150000"/>
              </a:lnSpc>
              <a:buNone/>
            </a:pPr>
            <a:r>
              <a:rPr lang="fa-IR" sz="2400" dirty="0" smtClean="0">
                <a:cs typeface="B Nazanin" pitchFamily="2" charset="-78"/>
              </a:rPr>
              <a:t>ايستادن مشكل مي‌شود. </a:t>
            </a:r>
          </a:p>
          <a:p>
            <a:pPr marL="0" indent="0" algn="justLow" rtl="1">
              <a:lnSpc>
                <a:spcPct val="150000"/>
              </a:lnSpc>
              <a:buNone/>
            </a:pPr>
            <a:r>
              <a:rPr lang="fa-IR" sz="2400" dirty="0" smtClean="0">
                <a:cs typeface="B Nazanin" pitchFamily="2" charset="-78"/>
              </a:rPr>
              <a:t>رانندگان در وسايل نقليه نيز لرزش را احساس مي‌كنند. </a:t>
            </a:r>
          </a:p>
          <a:p>
            <a:pPr marL="0" indent="0" algn="justLow" rtl="1">
              <a:lnSpc>
                <a:spcPct val="150000"/>
              </a:lnSpc>
              <a:buNone/>
            </a:pPr>
            <a:r>
              <a:rPr lang="fa-IR" sz="2400" dirty="0" smtClean="0">
                <a:cs typeface="B Nazanin" pitchFamily="2" charset="-78"/>
              </a:rPr>
              <a:t>اشياي آويزان شديداً نوسان مي‌كنند. </a:t>
            </a:r>
          </a:p>
          <a:p>
            <a:pPr marL="0" indent="0" algn="justLow" rtl="1">
              <a:lnSpc>
                <a:spcPct val="150000"/>
              </a:lnSpc>
              <a:buNone/>
            </a:pPr>
            <a:r>
              <a:rPr lang="fa-IR" sz="2400" dirty="0" smtClean="0">
                <a:cs typeface="B Nazanin" pitchFamily="2" charset="-78"/>
              </a:rPr>
              <a:t>بناهاي با طرح يا اجراي بد آسيب مي‌بينند. </a:t>
            </a:r>
          </a:p>
          <a:p>
            <a:pPr marL="0" indent="0" algn="justLow" rtl="1">
              <a:lnSpc>
                <a:spcPct val="150000"/>
              </a:lnSpc>
              <a:buNone/>
            </a:pPr>
            <a:r>
              <a:rPr lang="fa-IR" sz="2400" dirty="0" smtClean="0">
                <a:cs typeface="B Nazanin" pitchFamily="2" charset="-78"/>
              </a:rPr>
              <a:t>خساراتي مختصر تا كم در ساختمان‌هاي معمولي خوب ايجاد مي‌شود. </a:t>
            </a:r>
          </a:p>
          <a:p>
            <a:pPr marL="0" indent="0" algn="justLow" rtl="1">
              <a:lnSpc>
                <a:spcPct val="150000"/>
              </a:lnSpc>
              <a:buNone/>
            </a:pPr>
            <a:r>
              <a:rPr lang="fa-IR" sz="2400" dirty="0" smtClean="0">
                <a:cs typeface="B Nazanin" pitchFamily="2" charset="-78"/>
              </a:rPr>
              <a:t>در ساختمان‌هاي با طرح و اجراي مقاوم خسارت ناچيز خواهد بود. </a:t>
            </a:r>
          </a:p>
          <a:p>
            <a:pPr marL="0" indent="0" algn="justLow" rtl="1">
              <a:buNone/>
            </a:pP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400" b="1" dirty="0" smtClean="0">
                <a:cs typeface="B Nazanin" pitchFamily="2" charset="-78"/>
              </a:rPr>
              <a:t>شدت لرزه‌اي 8: </a:t>
            </a:r>
          </a:p>
          <a:p>
            <a:pPr marL="0" indent="0" algn="justLow" rtl="1">
              <a:buNone/>
            </a:pPr>
            <a:r>
              <a:rPr lang="fa-IR" sz="2400" dirty="0" smtClean="0">
                <a:cs typeface="B Nazanin" pitchFamily="2" charset="-78"/>
              </a:rPr>
              <a:t>هدايت وسايل نقليه مشكل مي‌شود. </a:t>
            </a:r>
          </a:p>
          <a:p>
            <a:pPr marL="0" indent="0" algn="justLow" rtl="1">
              <a:buNone/>
            </a:pPr>
            <a:r>
              <a:rPr lang="fa-IR" sz="2400" dirty="0" smtClean="0">
                <a:cs typeface="B Nazanin" pitchFamily="2" charset="-78"/>
              </a:rPr>
              <a:t>آسيب‌ اندكي در ساختمان‌هاي با طرح و اجراي مقاوم ايجاد مي‌شود. </a:t>
            </a:r>
          </a:p>
          <a:p>
            <a:pPr marL="0" indent="0" algn="justLow" rtl="1">
              <a:buNone/>
            </a:pPr>
            <a:r>
              <a:rPr lang="fa-IR" sz="2400" dirty="0" smtClean="0">
                <a:cs typeface="B Nazanin" pitchFamily="2" charset="-78"/>
              </a:rPr>
              <a:t>بناهاي فاقد طرح لرزه‌اي آسيب‌ديده و بخشي از آنها فرو مي‌ريزد. </a:t>
            </a:r>
          </a:p>
          <a:p>
            <a:pPr marL="0" indent="0" algn="justLow" rtl="1">
              <a:buNone/>
            </a:pPr>
            <a:r>
              <a:rPr lang="fa-IR" sz="2400" dirty="0" smtClean="0">
                <a:cs typeface="B Nazanin" pitchFamily="2" charset="-78"/>
              </a:rPr>
              <a:t>به ساختمان‌هاي ضعيف‌تر خسارت زيادي وارد‌ مي‌شود. </a:t>
            </a:r>
          </a:p>
          <a:p>
            <a:pPr marL="0" indent="0" algn="justLow" rtl="1">
              <a:buNone/>
            </a:pPr>
            <a:r>
              <a:rPr lang="fa-IR" sz="2400" dirty="0" smtClean="0">
                <a:cs typeface="B Nazanin" pitchFamily="2" charset="-78"/>
              </a:rPr>
              <a:t>در زمين‌هاي مرطوب ترك‌هايي ايجاد مي‌شود. </a:t>
            </a:r>
          </a:p>
          <a:p>
            <a:pPr marL="0" indent="0" algn="justLow" rtl="1">
              <a:buNone/>
            </a:pPr>
            <a:r>
              <a:rPr lang="fa-IR" sz="2400" dirty="0" smtClean="0">
                <a:cs typeface="B Nazanin" pitchFamily="2" charset="-78"/>
              </a:rPr>
              <a:t>دودكش‌ها، مجسمه‌هاي يادبود و ديوارها سقوط مي‌كنند. </a:t>
            </a:r>
          </a:p>
          <a:p>
            <a:pPr marL="0" indent="0" algn="justLow" rtl="1">
              <a:buNone/>
            </a:pPr>
            <a:r>
              <a:rPr lang="fa-IR" sz="2400" dirty="0" smtClean="0">
                <a:cs typeface="B Nazanin" pitchFamily="2" charset="-78"/>
              </a:rPr>
              <a:t>اثاثيه سنگين واژگون مي‌شوند. </a:t>
            </a:r>
          </a:p>
          <a:p>
            <a:pPr marL="0" indent="0" algn="justLow" rtl="1">
              <a:buNone/>
            </a:pPr>
            <a:r>
              <a:rPr lang="fa-IR" sz="2400" dirty="0" smtClean="0">
                <a:cs typeface="B Nazanin" pitchFamily="2" charset="-78"/>
              </a:rPr>
              <a:t>شاخه‌هاي درختان شكسته مي‌شوند. </a:t>
            </a:r>
          </a:p>
          <a:p>
            <a:pPr marL="0" indent="0" algn="justLow" rtl="1">
              <a:buNone/>
            </a:pPr>
            <a:r>
              <a:rPr lang="fa-IR" sz="2400" dirty="0" smtClean="0">
                <a:cs typeface="B Nazanin" pitchFamily="2" charset="-78"/>
              </a:rPr>
              <a:t>سطح آب چاه‌ها تغيير مي‌كند.</a:t>
            </a:r>
          </a:p>
          <a:p>
            <a:pPr marL="0" indent="0" algn="justLow" rtl="1">
              <a:buNone/>
            </a:pP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400" b="1" dirty="0" smtClean="0">
                <a:cs typeface="B Nazanin" pitchFamily="2" charset="-78"/>
              </a:rPr>
              <a:t>شدت لرزه‌ای 9: </a:t>
            </a:r>
          </a:p>
          <a:p>
            <a:pPr marL="0" indent="0" algn="justLow" rtl="1">
              <a:buNone/>
            </a:pPr>
            <a:r>
              <a:rPr lang="fa-IR" sz="2400" dirty="0" smtClean="0">
                <a:cs typeface="B Nazanin" pitchFamily="2" charset="-78"/>
              </a:rPr>
              <a:t>ساختمان‌هاي با طرح و اجراي مقاوم نيز آسيب قابل‌ملاحظه‌اي مي‌بينند. </a:t>
            </a:r>
          </a:p>
          <a:p>
            <a:pPr marL="0" indent="0" algn="justLow" rtl="1">
              <a:buNone/>
            </a:pPr>
            <a:r>
              <a:rPr lang="fa-IR" sz="2400" dirty="0" smtClean="0">
                <a:cs typeface="B Nazanin" pitchFamily="2" charset="-78"/>
              </a:rPr>
              <a:t>ساختمان‌هاي داراي اسكلت و طراحي خوب نيز كج مي‌شوند. </a:t>
            </a:r>
          </a:p>
          <a:p>
            <a:pPr marL="0" indent="0" algn="justLow" rtl="1">
              <a:buNone/>
            </a:pPr>
            <a:r>
              <a:rPr lang="fa-IR" sz="2400" dirty="0" smtClean="0">
                <a:cs typeface="B Nazanin" pitchFamily="2" charset="-78"/>
              </a:rPr>
              <a:t>بناهاي فاقد طرح لرزه‌اي آسيب زيادي ديده و بخشي از آنها فرو مي‌ريزد. </a:t>
            </a:r>
          </a:p>
          <a:p>
            <a:pPr marL="0" indent="0" algn="justLow" rtl="1">
              <a:buNone/>
            </a:pPr>
            <a:r>
              <a:rPr lang="fa-IR" sz="2400" dirty="0" smtClean="0">
                <a:cs typeface="B Nazanin" pitchFamily="2" charset="-78"/>
              </a:rPr>
              <a:t>عموم مردم احساس وحشت مي‌كنند. </a:t>
            </a:r>
          </a:p>
          <a:p>
            <a:pPr marL="0" indent="0" algn="justLow" rtl="1">
              <a:buNone/>
            </a:pPr>
            <a:r>
              <a:rPr lang="fa-IR" sz="2400" dirty="0" smtClean="0">
                <a:cs typeface="B Nazanin" pitchFamily="2" charset="-78"/>
              </a:rPr>
              <a:t>لوله‌های زیرزمینی گسیخته می‌شوند. </a:t>
            </a:r>
          </a:p>
          <a:p>
            <a:pPr marL="0" indent="0" algn="justLow" rtl="1">
              <a:buNone/>
            </a:pPr>
            <a:r>
              <a:rPr lang="fa-IR" sz="2400" dirty="0" smtClean="0">
                <a:cs typeface="B Nazanin" pitchFamily="2" charset="-78"/>
              </a:rPr>
              <a:t>در زمين‌هاي آبدار ماسه‌اي، ماسه به خارج فوران مي‌كند.</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r" rtl="1">
              <a:buNone/>
            </a:pPr>
            <a:r>
              <a:rPr lang="fa-IR" sz="2400" b="1" dirty="0" smtClean="0">
                <a:cs typeface="B Nazanin" pitchFamily="2" charset="-78"/>
              </a:rPr>
              <a:t>شدت لرزه‌اي10: </a:t>
            </a:r>
          </a:p>
          <a:p>
            <a:pPr marL="0" indent="0" algn="r" rtl="1">
              <a:buNone/>
            </a:pPr>
            <a:r>
              <a:rPr lang="fa-IR" sz="2400" dirty="0" smtClean="0">
                <a:cs typeface="B Nazanin" pitchFamily="2" charset="-78"/>
              </a:rPr>
              <a:t>بيشتر ساختمان‌های بنايي و اسكلت‌دار از پي تخريب مي‌شوند. </a:t>
            </a:r>
          </a:p>
          <a:p>
            <a:pPr marL="0" indent="0" algn="r" rtl="1">
              <a:buNone/>
            </a:pPr>
            <a:r>
              <a:rPr lang="fa-IR" sz="2400" dirty="0" smtClean="0">
                <a:cs typeface="B Nazanin" pitchFamily="2" charset="-78"/>
              </a:rPr>
              <a:t>برخي از پل‌ها تخريب مي‌شوند. </a:t>
            </a:r>
          </a:p>
          <a:p>
            <a:pPr marL="0" indent="0" algn="r" rtl="1">
              <a:buNone/>
            </a:pPr>
            <a:r>
              <a:rPr lang="fa-IR" sz="2400" dirty="0" smtClean="0">
                <a:cs typeface="B Nazanin" pitchFamily="2" charset="-78"/>
              </a:rPr>
              <a:t>سدها و خاكريزها صدمه جدي مي‌بينند. </a:t>
            </a:r>
          </a:p>
          <a:p>
            <a:pPr marL="0" indent="0" algn="r" rtl="1">
              <a:buNone/>
            </a:pPr>
            <a:r>
              <a:rPr lang="fa-IR" sz="2400" dirty="0" smtClean="0">
                <a:cs typeface="B Nazanin" pitchFamily="2" charset="-78"/>
              </a:rPr>
              <a:t>ريل‌هاي راه‌آهن كمي خم مي‌شوند. </a:t>
            </a:r>
          </a:p>
          <a:p>
            <a:pPr marL="0" indent="0" algn="r" rtl="1">
              <a:buNone/>
            </a:pPr>
            <a:r>
              <a:rPr lang="fa-IR" sz="2400" dirty="0" smtClean="0">
                <a:cs typeface="B Nazanin" pitchFamily="2" charset="-78"/>
              </a:rPr>
              <a:t>زمين‌لغزه‌هاي بزرگ تحريك مي‌شوند.</a:t>
            </a:r>
          </a:p>
          <a:p>
            <a:pPr marL="0" indent="0" algn="r" rtl="1">
              <a:buNone/>
            </a:pPr>
            <a:r>
              <a:rPr lang="fa-IR" sz="2400" dirty="0" smtClean="0">
                <a:cs typeface="B Nazanin" pitchFamily="2" charset="-78"/>
              </a:rPr>
              <a:t>زمين ترك مي‌خورد. </a:t>
            </a:r>
          </a:p>
          <a:p>
            <a:pPr marL="0" indent="0" algn="r" rtl="1">
              <a:buNone/>
            </a:pPr>
            <a:r>
              <a:rPr lang="fa-IR" sz="2400" dirty="0" smtClean="0">
                <a:cs typeface="B Nazanin" pitchFamily="2" charset="-78"/>
              </a:rPr>
              <a:t>آب رودخانه‌ها و كانال‌ها و درياچه‌ها به كناره‌ها برخورد مي‌كند.</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026" name="Picture 2" descr="C:\Users\Public\Pictures\tracks_small.jpg"/>
          <p:cNvPicPr>
            <a:picLocks noChangeAspect="1" noChangeArrowheads="1"/>
          </p:cNvPicPr>
          <p:nvPr/>
        </p:nvPicPr>
        <p:blipFill>
          <a:blip r:embed="rId4" cstate="print"/>
          <a:srcRect/>
          <a:stretch>
            <a:fillRect/>
          </a:stretch>
        </p:blipFill>
        <p:spPr bwMode="auto">
          <a:xfrm>
            <a:off x="609600" y="2362200"/>
            <a:ext cx="2209800" cy="2707371"/>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b="1" dirty="0" smtClean="0">
                <a:cs typeface="B Nazanin" pitchFamily="2" charset="-78"/>
              </a:rPr>
              <a:t>شدت لرزه‌اي 11:</a:t>
            </a:r>
          </a:p>
          <a:p>
            <a:pPr marL="0" indent="0" algn="r" rtl="1">
              <a:buNone/>
            </a:pPr>
            <a:r>
              <a:rPr lang="fa-IR" sz="2400" dirty="0" smtClean="0">
                <a:cs typeface="B Nazanin" pitchFamily="2" charset="-78"/>
              </a:rPr>
              <a:t>ريل‌ها تغيير شكل زيادي مي‌يابند. ترك‌هاي بزرگي در زمين ايجاد مي‌شود. لوله‌هاي زيرزميني كاملاً از كار مي‌افتند.بعضي پل‌ها تخريب شده و تعداد كمي ساختمان سرپا مي‌ماند.</a:t>
            </a:r>
            <a:endParaRPr lang="en-US" sz="2400" dirty="0" smtClean="0">
              <a:cs typeface="B Nazanin" pitchFamily="2" charset="-78"/>
            </a:endParaRPr>
          </a:p>
          <a:p>
            <a:pPr marL="0" indent="0" algn="r" rtl="1">
              <a:buNone/>
            </a:pPr>
            <a:r>
              <a:rPr lang="fa-IR" sz="2400" b="1" dirty="0" smtClean="0">
                <a:cs typeface="B Nazanin" pitchFamily="2" charset="-78"/>
              </a:rPr>
              <a:t>شدت لرزه‌اي 12: </a:t>
            </a:r>
          </a:p>
          <a:p>
            <a:pPr marL="0" indent="0" algn="r" rtl="1">
              <a:buNone/>
            </a:pPr>
            <a:r>
              <a:rPr lang="fa-IR" sz="2400" dirty="0" smtClean="0">
                <a:cs typeface="B Nazanin" pitchFamily="2" charset="-78"/>
              </a:rPr>
              <a:t>ويراني كامل؛ توده‌هاي سنگي بزرگ جابجا مي‌شوند. اشياء به بالا پرتاب مي‌شوند.</a:t>
            </a:r>
            <a:endParaRPr lang="en-US" sz="24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2050" name="Picture 2" descr="C:\Users\goodarznia.g\Desktop\20100316211502!2010_Chile_earthquake_-_Collapsed_bridge_in_Vespucio_Norte.jpg"/>
          <p:cNvPicPr>
            <a:picLocks noChangeAspect="1" noChangeArrowheads="1"/>
          </p:cNvPicPr>
          <p:nvPr/>
        </p:nvPicPr>
        <p:blipFill>
          <a:blip r:embed="rId4" cstate="print"/>
          <a:srcRect l="4585"/>
          <a:stretch>
            <a:fillRect/>
          </a:stretch>
        </p:blipFill>
        <p:spPr bwMode="auto">
          <a:xfrm>
            <a:off x="1828800" y="4191000"/>
            <a:ext cx="5638800" cy="1858201"/>
          </a:xfrm>
          <a:prstGeom prst="rect">
            <a:avLst/>
          </a:prstGeom>
          <a:ln>
            <a:noFill/>
          </a:ln>
          <a:effectLst>
            <a:softEdge rad="112500"/>
          </a:effectLst>
        </p:spPr>
      </p:pic>
      <p:sp>
        <p:nvSpPr>
          <p:cNvPr id="8" name="Slide Number Placeholder 7"/>
          <p:cNvSpPr>
            <a:spLocks noGrp="1"/>
          </p:cNvSpPr>
          <p:nvPr>
            <p:ph type="sldNum" sz="quarter" idx="12"/>
          </p:nvPr>
        </p:nvSpPr>
        <p:spPr/>
        <p:txBody>
          <a:bodyPr/>
          <a:lstStyle/>
          <a:p>
            <a:fld id="{B6F15528-21DE-4FAA-801E-634DDDAF4B2B}"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ublic\Pictures\simple-borders-wallpapers-backgrounds-for-powerpoint.jpg"/>
          <p:cNvPicPr>
            <a:picLocks noChangeAspect="1" noChangeArrowheads="1"/>
          </p:cNvPicPr>
          <p:nvPr/>
        </p:nvPicPr>
        <p:blipFill>
          <a:blip r:embed="rId2" cstate="print"/>
          <a:srcRect/>
          <a:stretch>
            <a:fillRect/>
          </a:stretch>
        </p:blipFill>
        <p:spPr bwMode="auto">
          <a:xfrm>
            <a:off x="0" y="0"/>
            <a:ext cx="9144000" cy="6888479"/>
          </a:xfrm>
          <a:prstGeom prst="rect">
            <a:avLst/>
          </a:prstGeom>
          <a:noFill/>
        </p:spPr>
      </p:pic>
      <p:sp>
        <p:nvSpPr>
          <p:cNvPr id="5" name="Rectangle 4"/>
          <p:cNvSpPr/>
          <p:nvPr/>
        </p:nvSpPr>
        <p:spPr>
          <a:xfrm>
            <a:off x="2037879" y="914400"/>
            <a:ext cx="4761240" cy="3754874"/>
          </a:xfrm>
          <a:prstGeom prst="rect">
            <a:avLst/>
          </a:prstGeom>
          <a:noFill/>
        </p:spPr>
        <p:txBody>
          <a:bodyPr wrap="none" lIns="91440" tIns="45720" rIns="91440" bIns="45720">
            <a:spAutoFit/>
          </a:bodyPr>
          <a:lstStyle/>
          <a:p>
            <a:pPr algn="ctr"/>
            <a:r>
              <a:rPr lang="fa-IR"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فصل اول</a:t>
            </a:r>
          </a:p>
          <a:p>
            <a:pPr algn="ctr"/>
            <a:r>
              <a:rPr lang="fa-IR" sz="1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آشنایی با زلزله</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لرزه‌خیزی ایران</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justLow" rtl="1"/>
            <a:r>
              <a:rPr lang="fa-IR" sz="2800" dirty="0" smtClean="0">
                <a:cs typeface="B Nazanin" pitchFamily="2" charset="-78"/>
              </a:rPr>
              <a:t>سرزمين ايران از لحاظ زمين‌شناسي در يكي از مناطق فعال كره زمين قرار دارد. اگر زمين‌لرزه‌هاي جهان را، بر روي نقشه‌اي پياده كنيم با دو نوار عمده و بزرگ لرزه‌خيزي روبرو مي‌شويم كه شامل نوار دور اقيانوس آرام و نوار آلپ-‌هيماليا است،‌ ايران بر روي قسمت مياني نوار لرزه‌خيزي آلپ- هيماليا قرار دارد.</a:t>
            </a:r>
            <a:endParaRPr lang="en-US" sz="2800" dirty="0" smtClean="0">
              <a:cs typeface="B Nazanin" pitchFamily="2" charset="-78"/>
            </a:endParaRPr>
          </a:p>
          <a:p>
            <a:pPr algn="r"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3074" name="Picture 2" descr="iran"/>
          <p:cNvPicPr>
            <a:picLocks noChangeAspect="1" noChangeArrowheads="1"/>
          </p:cNvPicPr>
          <p:nvPr/>
        </p:nvPicPr>
        <p:blipFill>
          <a:blip r:embed="rId4" cstate="print"/>
          <a:srcRect/>
          <a:stretch>
            <a:fillRect/>
          </a:stretch>
        </p:blipFill>
        <p:spPr bwMode="auto">
          <a:xfrm>
            <a:off x="2514600" y="3429000"/>
            <a:ext cx="3276600" cy="2682566"/>
          </a:xfrm>
          <a:prstGeom prst="rect">
            <a:avLst/>
          </a:prstGeom>
          <a:ln>
            <a:noFill/>
          </a:ln>
          <a:effectLst>
            <a:outerShdw blurRad="190500" algn="tl" rotWithShape="0">
              <a:srgbClr val="000000">
                <a:alpha val="70000"/>
              </a:srgbClr>
            </a:outerShdw>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لرزه‌خیزی شهر تهران</a:t>
            </a:r>
            <a:endParaRPr lang="en-US" sz="2800" dirty="0">
              <a:latin typeface="Andalus" pitchFamily="18" charset="-78"/>
              <a:cs typeface="B Koodak"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7" name="Picture 2" descr="tehran_fault _1"/>
          <p:cNvPicPr>
            <a:picLocks noChangeAspect="1" noChangeArrowheads="1"/>
          </p:cNvPicPr>
          <p:nvPr/>
        </p:nvPicPr>
        <p:blipFill>
          <a:blip r:embed="rId4" cstate="print">
            <a:lum bright="-20000" contrast="40000"/>
          </a:blip>
          <a:srcRect b="7025"/>
          <a:stretch>
            <a:fillRect/>
          </a:stretch>
        </p:blipFill>
        <p:spPr bwMode="auto">
          <a:xfrm>
            <a:off x="1524000" y="1600200"/>
            <a:ext cx="6642100" cy="4394604"/>
          </a:xfrm>
          <a:prstGeom prst="rect">
            <a:avLst/>
          </a:prstGeom>
          <a:noFill/>
          <a:ln w="9525">
            <a:noFill/>
            <a:miter lim="800000"/>
            <a:headEnd/>
            <a:tailEnd/>
          </a:ln>
        </p:spPr>
      </p:pic>
      <p:grpSp>
        <p:nvGrpSpPr>
          <p:cNvPr id="8" name="Group 9"/>
          <p:cNvGrpSpPr>
            <a:grpSpLocks/>
          </p:cNvGrpSpPr>
          <p:nvPr/>
        </p:nvGrpSpPr>
        <p:grpSpPr bwMode="auto">
          <a:xfrm>
            <a:off x="3048000" y="2362200"/>
            <a:ext cx="1009779" cy="630324"/>
            <a:chOff x="1857356" y="2285992"/>
            <a:chExt cx="1357321" cy="857258"/>
          </a:xfrm>
        </p:grpSpPr>
        <p:sp>
          <p:nvSpPr>
            <p:cNvPr id="9" name="Down Arrow 8"/>
            <p:cNvSpPr/>
            <p:nvPr/>
          </p:nvSpPr>
          <p:spPr>
            <a:xfrm>
              <a:off x="2428859" y="2571745"/>
              <a:ext cx="285752" cy="57150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cs typeface="PAZar" pitchFamily="2" charset="-78"/>
              </a:endParaRPr>
            </a:p>
          </p:txBody>
        </p:sp>
        <p:sp>
          <p:nvSpPr>
            <p:cNvPr id="10" name="Rectangle 9"/>
            <p:cNvSpPr/>
            <p:nvPr/>
          </p:nvSpPr>
          <p:spPr>
            <a:xfrm>
              <a:off x="1857356" y="2285992"/>
              <a:ext cx="1357321" cy="338554"/>
            </a:xfrm>
            <a:prstGeom prst="rect">
              <a:avLst/>
            </a:prstGeom>
            <a:noFill/>
          </p:spPr>
          <p:txBody>
            <a:bodyPr>
              <a:spAutoFit/>
            </a:bodyPr>
            <a:lstStyle/>
            <a:p>
              <a:pPr algn="ctr">
                <a:defRPr/>
              </a:pPr>
              <a:r>
                <a:rPr lang="fa-IR"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rPr>
                <a:t>گسل شمال تهران</a:t>
              </a:r>
              <a:endPar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endParaRPr>
            </a:p>
          </p:txBody>
        </p:sp>
      </p:grpSp>
      <p:grpSp>
        <p:nvGrpSpPr>
          <p:cNvPr id="11" name="Group 12"/>
          <p:cNvGrpSpPr>
            <a:grpSpLocks/>
          </p:cNvGrpSpPr>
          <p:nvPr/>
        </p:nvGrpSpPr>
        <p:grpSpPr bwMode="auto">
          <a:xfrm>
            <a:off x="5943600" y="5562600"/>
            <a:ext cx="883409" cy="668844"/>
            <a:chOff x="5464477" y="5786438"/>
            <a:chExt cx="1187873" cy="910237"/>
          </a:xfrm>
        </p:grpSpPr>
        <p:sp>
          <p:nvSpPr>
            <p:cNvPr id="12" name="Up Arrow 11"/>
            <p:cNvSpPr/>
            <p:nvPr/>
          </p:nvSpPr>
          <p:spPr>
            <a:xfrm>
              <a:off x="5929781" y="5786438"/>
              <a:ext cx="285852" cy="571877"/>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cs typeface="PAZar" pitchFamily="2" charset="-78"/>
              </a:endParaRPr>
            </a:p>
          </p:txBody>
        </p:sp>
        <p:sp>
          <p:nvSpPr>
            <p:cNvPr id="13" name="Rectangle 12"/>
            <p:cNvSpPr/>
            <p:nvPr/>
          </p:nvSpPr>
          <p:spPr>
            <a:xfrm>
              <a:off x="5464477" y="6357958"/>
              <a:ext cx="1187873" cy="338717"/>
            </a:xfrm>
            <a:prstGeom prst="rect">
              <a:avLst/>
            </a:prstGeom>
            <a:noFill/>
          </p:spPr>
          <p:txBody>
            <a:bodyPr wrap="none">
              <a:spAutoFit/>
            </a:bodyPr>
            <a:lstStyle/>
            <a:p>
              <a:pPr algn="ctr">
                <a:defRPr/>
              </a:pPr>
              <a:r>
                <a:rPr lang="fa-IR"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rPr>
                <a:t>گسل جنوب ري</a:t>
              </a:r>
              <a:endPar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endParaRPr>
            </a:p>
          </p:txBody>
        </p:sp>
      </p:grpSp>
      <p:grpSp>
        <p:nvGrpSpPr>
          <p:cNvPr id="14" name="Group 14"/>
          <p:cNvGrpSpPr>
            <a:grpSpLocks/>
          </p:cNvGrpSpPr>
          <p:nvPr/>
        </p:nvGrpSpPr>
        <p:grpSpPr bwMode="auto">
          <a:xfrm>
            <a:off x="6781800" y="1752600"/>
            <a:ext cx="612954" cy="892959"/>
            <a:chOff x="7000892" y="1357298"/>
            <a:chExt cx="823536" cy="1214452"/>
          </a:xfrm>
        </p:grpSpPr>
        <p:sp>
          <p:nvSpPr>
            <p:cNvPr id="15" name="Down Arrow 14"/>
            <p:cNvSpPr/>
            <p:nvPr/>
          </p:nvSpPr>
          <p:spPr>
            <a:xfrm>
              <a:off x="7286511" y="1857366"/>
              <a:ext cx="285619" cy="71438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cs typeface="PAZar" pitchFamily="2" charset="-78"/>
              </a:endParaRPr>
            </a:p>
          </p:txBody>
        </p:sp>
        <p:sp>
          <p:nvSpPr>
            <p:cNvPr id="16" name="Rectangle 15"/>
            <p:cNvSpPr/>
            <p:nvPr/>
          </p:nvSpPr>
          <p:spPr>
            <a:xfrm>
              <a:off x="7000892" y="1357298"/>
              <a:ext cx="823536" cy="338558"/>
            </a:xfrm>
            <a:prstGeom prst="rect">
              <a:avLst/>
            </a:prstGeom>
            <a:noFill/>
          </p:spPr>
          <p:txBody>
            <a:bodyPr wrap="none">
              <a:spAutoFit/>
            </a:bodyPr>
            <a:lstStyle/>
            <a:p>
              <a:pPr algn="ctr">
                <a:defRPr/>
              </a:pPr>
              <a:r>
                <a:rPr lang="fa-IR"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rPr>
                <a:t>گسل مشاء</a:t>
              </a:r>
              <a:endPar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endParaRPr>
            </a:p>
          </p:txBody>
        </p:sp>
      </p:grpSp>
      <p:grpSp>
        <p:nvGrpSpPr>
          <p:cNvPr id="17" name="Group 16"/>
          <p:cNvGrpSpPr>
            <a:grpSpLocks/>
          </p:cNvGrpSpPr>
          <p:nvPr/>
        </p:nvGrpSpPr>
        <p:grpSpPr bwMode="auto">
          <a:xfrm>
            <a:off x="6781800" y="4953000"/>
            <a:ext cx="834986" cy="668844"/>
            <a:chOff x="5455556" y="4804958"/>
            <a:chExt cx="1123080" cy="910042"/>
          </a:xfrm>
        </p:grpSpPr>
        <p:sp>
          <p:nvSpPr>
            <p:cNvPr id="18" name="Down Arrow 17"/>
            <p:cNvSpPr/>
            <p:nvPr/>
          </p:nvSpPr>
          <p:spPr>
            <a:xfrm>
              <a:off x="5928934" y="5143246"/>
              <a:ext cx="285933" cy="57175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cs typeface="PAZar" pitchFamily="2" charset="-78"/>
              </a:endParaRPr>
            </a:p>
          </p:txBody>
        </p:sp>
        <p:sp>
          <p:nvSpPr>
            <p:cNvPr id="19" name="Rectangle 18"/>
            <p:cNvSpPr/>
            <p:nvPr/>
          </p:nvSpPr>
          <p:spPr>
            <a:xfrm>
              <a:off x="5455556" y="4804958"/>
              <a:ext cx="1123080" cy="338705"/>
            </a:xfrm>
            <a:prstGeom prst="rect">
              <a:avLst/>
            </a:prstGeom>
            <a:noFill/>
          </p:spPr>
          <p:txBody>
            <a:bodyPr wrap="none">
              <a:spAutoFit/>
            </a:bodyPr>
            <a:lstStyle/>
            <a:p>
              <a:pPr algn="ctr">
                <a:defRPr/>
              </a:pPr>
              <a:r>
                <a:rPr lang="fa-IR"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rPr>
                <a:t>گسل شمال ري</a:t>
              </a:r>
              <a:endPar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PAZar" pitchFamily="2" charset="-78"/>
              </a:endParaRPr>
            </a:p>
          </p:txBody>
        </p:sp>
      </p:grpSp>
      <p:sp>
        <p:nvSpPr>
          <p:cNvPr id="20" name="Slide Number Placeholder 19"/>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972 0.09004 C -0.01233 0.06736 -0.03334 0.04606 -0.04931 0.03079 C -0.06476 0.01574 -0.07344 0.00833 -0.08455 -0.00185 C -0.09601 -0.01158 -0.10469 -0.01945 -0.11684 -0.0294 C -0.12848 -0.03889 -0.14653 -0.05232 -0.15521 -0.05996 C -0.16424 -0.06644 -0.16667 -0.07037 -0.16875 -0.07199 " pathEditMode="relative" rAng="2150259" ptsTypes="aaaaaA">
                                      <p:cBhvr>
                                        <p:cTn id="10" dur="2000" fill="hold"/>
                                        <p:tgtEl>
                                          <p:spTgt spid="14"/>
                                        </p:tgtEl>
                                        <p:attrNameLst>
                                          <p:attrName>ppt_x</p:attrName>
                                          <p:attrName>ppt_y</p:attrName>
                                        </p:attrNameLst>
                                      </p:cBhvr>
                                      <p:rCtr x="-8900" y="-8200"/>
                                    </p:animMotion>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par>
                          <p:cTn id="16" fill="hold">
                            <p:stCondLst>
                              <p:cond delay="500"/>
                            </p:stCondLst>
                            <p:childTnLst>
                              <p:par>
                                <p:cTn id="17" presetID="0" presetClass="path" presetSubtype="0" accel="50000" decel="50000" fill="hold" nodeType="afterEffect">
                                  <p:stCondLst>
                                    <p:cond delay="0"/>
                                  </p:stCondLst>
                                  <p:childTnLst>
                                    <p:animMotion origin="layout" path="M 0.00313 0.07454 C 0.03421 0.06829 0.06598 0.0632 0.08751 0.05695 C 0.10886 0.0507 0.11546 0.04329 0.1316 0.03774 C 0.14792 0.03218 0.16546 0.02871 0.1856 0.02338 C 0.20626 0.01829 0.23091 0.00857 0.25348 0.00625 C 0.27622 0.00417 0.3007 0.00741 0.32136 0.00926 C 0.34185 0.01112 0.36494 0.01528 0.37744 0.01713 C 0.38994 0.01899 0.39323 0.02014 0.39636 0.02037 " pathEditMode="relative" rAng="0" ptsTypes="aaaaaaaA">
                                      <p:cBhvr>
                                        <p:cTn id="18" dur="2000" fill="hold"/>
                                        <p:tgtEl>
                                          <p:spTgt spid="8"/>
                                        </p:tgtEl>
                                        <p:attrNameLst>
                                          <p:attrName>ppt_x</p:attrName>
                                          <p:attrName>ppt_y</p:attrName>
                                        </p:attrNameLst>
                                      </p:cBhvr>
                                      <p:rCtr x="19700" y="-3500"/>
                                    </p:animMotion>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par>
                                <p:cTn id="27" presetID="0" presetClass="path" presetSubtype="0" accel="50000" decel="50000" fill="hold" nodeType="withEffect">
                                  <p:stCondLst>
                                    <p:cond delay="0"/>
                                  </p:stCondLst>
                                  <p:childTnLst>
                                    <p:animMotion origin="layout" path="M 0.05174 -0.0625 C 0.0323 -0.05972 0.01337 -0.05972 0.00191 -0.06366 C -0.01007 -0.07037 -0.00625 -0.08078 -0.01892 -0.09259 C -0.03177 -0.10555 -0.05364 -0.13171 -0.07448 -0.13958 C -0.09548 -0.14861 -0.12395 -0.14745 -0.14496 -0.14352 C -0.16579 -0.13819 -0.18507 -0.11875 -0.20069 -0.11203 C -0.21649 -0.10555 -0.22951 -0.10416 -0.23871 -0.10555 C -0.24791 -0.1081 -0.24791 -0.12523 -0.25642 -0.12523 C -0.2651 -0.12523 -0.2776 -0.11736 -0.28993 -0.1081 " pathEditMode="relative" rAng="0" ptsTypes="aaaaaaaaA">
                                      <p:cBhvr>
                                        <p:cTn id="28" dur="2000" fill="hold"/>
                                        <p:tgtEl>
                                          <p:spTgt spid="11"/>
                                        </p:tgtEl>
                                        <p:attrNameLst>
                                          <p:attrName>ppt_x</p:attrName>
                                          <p:attrName>ppt_y</p:attrName>
                                        </p:attrNameLst>
                                      </p:cBhvr>
                                      <p:rCtr x="-17100" y="-4200"/>
                                    </p:animMotion>
                                  </p:childTnLst>
                                </p:cTn>
                              </p:par>
                              <p:par>
                                <p:cTn id="29" presetID="0" presetClass="path" presetSubtype="0" accel="50000" decel="50000" fill="hold" nodeType="withEffect">
                                  <p:stCondLst>
                                    <p:cond delay="0"/>
                                  </p:stCondLst>
                                  <p:childTnLst>
                                    <p:animMotion origin="layout" path="M 3.61111E-6 -3.33333E-6 C -0.01789 -0.00208 -0.03525 -0.00393 -0.04792 -0.00926 C -0.06042 -0.01412 -0.06476 -0.02106 -0.07518 -0.03194 C -0.08577 -0.04282 -0.09792 -0.06342 -0.11111 -0.07477 C -0.12414 -0.08588 -0.13698 -0.09791 -0.15365 -0.09953 C -0.17032 -0.10115 -0.19497 -0.08495 -0.21146 -0.08541 C -0.22813 -0.08564 -0.23698 -0.10162 -0.25417 -0.10301 C -0.27153 -0.10416 -0.29723 -0.09514 -0.3158 -0.09421 C -0.33455 -0.09282 -0.35365 -0.09583 -0.36684 -0.09606 C -0.38004 -0.09629 -0.39098 -0.09606 -0.39566 -0.09606 " pathEditMode="relative" rAng="0" ptsTypes="aaaaaaaaaA">
                                      <p:cBhvr>
                                        <p:cTn id="30" dur="2000" fill="hold"/>
                                        <p:tgtEl>
                                          <p:spTgt spid="17"/>
                                        </p:tgtEl>
                                        <p:attrNameLst>
                                          <p:attrName>ppt_x</p:attrName>
                                          <p:attrName>ppt_y</p:attrName>
                                        </p:attrNameLst>
                                      </p:cBhvr>
                                      <p:rCtr x="-19800" y="-5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050" name="Picture 2" descr="C:\Users\Public\Pictures\simple-borders-wallpapers-backgrounds-for-powerpoint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1288477" y="914400"/>
            <a:ext cx="6260048" cy="3754874"/>
          </a:xfrm>
          <a:prstGeom prst="rect">
            <a:avLst/>
          </a:prstGeom>
          <a:noFill/>
        </p:spPr>
        <p:txBody>
          <a:bodyPr wrap="none" lIns="91440" tIns="45720" rIns="91440" bIns="45720">
            <a:spAutoFit/>
          </a:bodyPr>
          <a:lstStyle/>
          <a:p>
            <a:pPr algn="ctr"/>
            <a:r>
              <a:rPr lang="fa-IR" sz="72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فصل دوم</a:t>
            </a:r>
          </a:p>
          <a:p>
            <a:pPr algn="ctr"/>
            <a:r>
              <a:rPr lang="fa-IR" sz="166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آمادگی در برابر زلزله</a:t>
            </a:r>
            <a:endParaRPr lang="en-US" sz="6600" b="1" dirty="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کاهش خطرات ناشی از وسائل منزل</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justLow" rtl="1"/>
            <a:r>
              <a:rPr lang="fa-IR" sz="2800" dirty="0" smtClean="0">
                <a:cs typeface="B Nazanin" pitchFamily="2" charset="-78"/>
              </a:rPr>
              <a:t>قطعات بزرگ اسباب و اثاثيه منزل و وسايل برقي اگر به شيوه</a:t>
            </a:r>
            <a:r>
              <a:rPr lang="en-US" sz="2800" dirty="0" smtClean="0">
                <a:cs typeface="B Nazanin" pitchFamily="2" charset="-78"/>
              </a:rPr>
              <a:t> </a:t>
            </a:r>
            <a:r>
              <a:rPr lang="fa-IR" sz="2800" dirty="0" smtClean="0">
                <a:cs typeface="B Nazanin" pitchFamily="2" charset="-78"/>
              </a:rPr>
              <a:t>اي مناسب در جاي خود محكم نشوند، مي</a:t>
            </a:r>
            <a:r>
              <a:rPr lang="en-US" sz="2800" dirty="0" smtClean="0">
                <a:cs typeface="B Nazanin" pitchFamily="2" charset="-78"/>
              </a:rPr>
              <a:t> </a:t>
            </a:r>
            <a:r>
              <a:rPr lang="fa-IR" sz="2800" dirty="0" smtClean="0">
                <a:cs typeface="B Nazanin" pitchFamily="2" charset="-78"/>
              </a:rPr>
              <a:t>توانند خطرآفرين باشند.</a:t>
            </a:r>
            <a:endParaRPr lang="en-US" sz="2800" dirty="0" smtClean="0">
              <a:cs typeface="B Nazanin" pitchFamily="2" charset="-78"/>
            </a:endParaRPr>
          </a:p>
          <a:p>
            <a:pPr algn="justLow" rtl="1"/>
            <a:r>
              <a:rPr lang="fa-IR" sz="2800" dirty="0" smtClean="0">
                <a:cs typeface="B Nazanin" pitchFamily="2" charset="-78"/>
              </a:rPr>
              <a:t>براي جلوگيري از بيرون ريختن ظروف سنگين و شكستني از قفسه‌ها و ايمني بخشيدن به آنها پارچه‌هاي نرمي را زير ظروف قرار داده و با روش‌هاي ساده مانع از باز شدن درب آنها شويد.</a:t>
            </a:r>
            <a:endParaRPr lang="en-US" sz="2800" dirty="0" smtClean="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026" name="Picture 2" descr="19-1---"/>
          <p:cNvPicPr>
            <a:picLocks noChangeAspect="1" noChangeArrowheads="1"/>
          </p:cNvPicPr>
          <p:nvPr/>
        </p:nvPicPr>
        <p:blipFill>
          <a:blip r:embed="rId4" cstate="print"/>
          <a:srcRect r="6628" b="5026"/>
          <a:stretch>
            <a:fillRect/>
          </a:stretch>
        </p:blipFill>
        <p:spPr bwMode="auto">
          <a:xfrm>
            <a:off x="3505200" y="4038600"/>
            <a:ext cx="1824037" cy="1728787"/>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کاهش خطرات ناشی از وسائل منزل</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justLow" rtl="1"/>
            <a:r>
              <a:rPr lang="fa-IR" sz="2800" dirty="0" smtClean="0">
                <a:cs typeface="B Nazanin" pitchFamily="2" charset="-78"/>
              </a:rPr>
              <a:t>كمد، دراور و وسايل ديگر را به ستون</a:t>
            </a:r>
            <a:r>
              <a:rPr lang="en-US" sz="2800" dirty="0" smtClean="0">
                <a:cs typeface="B Nazanin" pitchFamily="2" charset="-78"/>
              </a:rPr>
              <a:t> </a:t>
            </a:r>
            <a:r>
              <a:rPr lang="fa-IR" sz="2800" dirty="0" smtClean="0">
                <a:cs typeface="B Nazanin" pitchFamily="2" charset="-78"/>
              </a:rPr>
              <a:t>ها و يا ديوارها محكم ببنديد. دقت كنيد فضاي خالي بين وسايل و ديوار باقي نماند. قفل</a:t>
            </a:r>
            <a:r>
              <a:rPr lang="en-US" sz="2800" dirty="0" smtClean="0">
                <a:cs typeface="B Nazanin" pitchFamily="2" charset="-78"/>
              </a:rPr>
              <a:t> </a:t>
            </a:r>
            <a:r>
              <a:rPr lang="fa-IR" sz="2800" dirty="0" smtClean="0">
                <a:cs typeface="B Nazanin" pitchFamily="2" charset="-78"/>
              </a:rPr>
              <a:t>هاي محكمي به درهاي قفسه بزنيد و آنها را محكم و ثابت كنيد.</a:t>
            </a:r>
            <a:endParaRPr lang="en-US" sz="2800" dirty="0" smtClean="0">
              <a:cs typeface="B Nazanin" pitchFamily="2" charset="-78"/>
            </a:endParaRPr>
          </a:p>
          <a:p>
            <a:pPr algn="justLow" rtl="1"/>
            <a:endParaRPr lang="en-US" sz="2800" dirty="0" smtClean="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2050" name="Picture 2" descr="19-5---"/>
          <p:cNvPicPr>
            <a:picLocks noChangeAspect="1" noChangeArrowheads="1"/>
          </p:cNvPicPr>
          <p:nvPr/>
        </p:nvPicPr>
        <p:blipFill>
          <a:blip r:embed="rId4" cstate="print"/>
          <a:srcRect/>
          <a:stretch>
            <a:fillRect/>
          </a:stretch>
        </p:blipFill>
        <p:spPr bwMode="auto">
          <a:xfrm>
            <a:off x="1143000" y="3124200"/>
            <a:ext cx="1320800" cy="1614488"/>
          </a:xfrm>
          <a:prstGeom prst="rect">
            <a:avLst/>
          </a:prstGeom>
          <a:noFill/>
          <a:ln w="9525">
            <a:noFill/>
            <a:miter lim="800000"/>
            <a:headEnd/>
            <a:tailEnd/>
          </a:ln>
        </p:spPr>
      </p:pic>
      <p:pic>
        <p:nvPicPr>
          <p:cNvPr id="2051" name="Picture 3" descr="19-6---"/>
          <p:cNvPicPr>
            <a:picLocks noChangeAspect="1" noChangeArrowheads="1"/>
          </p:cNvPicPr>
          <p:nvPr/>
        </p:nvPicPr>
        <p:blipFill>
          <a:blip r:embed="rId5" cstate="print"/>
          <a:srcRect/>
          <a:stretch>
            <a:fillRect/>
          </a:stretch>
        </p:blipFill>
        <p:spPr bwMode="auto">
          <a:xfrm>
            <a:off x="3733800" y="3276600"/>
            <a:ext cx="1590675" cy="1352550"/>
          </a:xfrm>
          <a:prstGeom prst="rect">
            <a:avLst/>
          </a:prstGeom>
          <a:noFill/>
          <a:ln w="9525">
            <a:noFill/>
            <a:miter lim="800000"/>
            <a:headEnd/>
            <a:tailEnd/>
          </a:ln>
        </p:spPr>
      </p:pic>
      <p:pic>
        <p:nvPicPr>
          <p:cNvPr id="2052" name="Picture 4" descr="19-3---"/>
          <p:cNvPicPr>
            <a:picLocks noChangeAspect="1" noChangeArrowheads="1"/>
          </p:cNvPicPr>
          <p:nvPr/>
        </p:nvPicPr>
        <p:blipFill>
          <a:blip r:embed="rId6" cstate="print"/>
          <a:srcRect/>
          <a:stretch>
            <a:fillRect/>
          </a:stretch>
        </p:blipFill>
        <p:spPr bwMode="auto">
          <a:xfrm>
            <a:off x="6172200" y="3352800"/>
            <a:ext cx="1658938" cy="1143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کاهش خطرات ناشی از وسائل منزل</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justLow" rtl="1"/>
            <a:r>
              <a:rPr lang="fa-IR" sz="2800" dirty="0" smtClean="0">
                <a:cs typeface="B Nazanin" pitchFamily="2" charset="-78"/>
              </a:rPr>
              <a:t>براي ايمن كردن لامپ‌ها و لوسترهاي آويزان، آنها را به وسيله  سيم‌هايي از سه نقطه محكم به سقف ببنديد. </a:t>
            </a:r>
          </a:p>
          <a:p>
            <a:pPr algn="justLow" rtl="1"/>
            <a:endParaRPr lang="fa-IR" sz="2800" dirty="0" smtClean="0">
              <a:cs typeface="B Nazanin" pitchFamily="2" charset="-78"/>
            </a:endParaRPr>
          </a:p>
          <a:p>
            <a:pPr algn="justLow" rtl="1"/>
            <a:endParaRPr lang="fa-IR" sz="2800" dirty="0" smtClean="0">
              <a:cs typeface="B Nazanin" pitchFamily="2" charset="-78"/>
            </a:endParaRPr>
          </a:p>
          <a:p>
            <a:pPr algn="justLow" rtl="1"/>
            <a:endParaRPr lang="fa-IR" sz="2800" dirty="0" smtClean="0">
              <a:cs typeface="B Nazanin" pitchFamily="2" charset="-78"/>
            </a:endParaRPr>
          </a:p>
          <a:p>
            <a:pPr algn="justLow" rtl="1"/>
            <a:r>
              <a:rPr lang="fa-IR" sz="2800" dirty="0" smtClean="0">
                <a:cs typeface="B Nazanin" pitchFamily="2" charset="-78"/>
              </a:rPr>
              <a:t>از قرار دادن وسايل سنگين بر روي كمدها حتي‌الامكان پرهيز نماييد و در صورت ضرورت آنها را با وسايل مناسب به ديوارها مهار كنيد</a:t>
            </a:r>
            <a:endParaRPr lang="en-US" sz="2800" dirty="0" smtClean="0">
              <a:cs typeface="B Nazanin" pitchFamily="2" charset="-78"/>
            </a:endParaRPr>
          </a:p>
          <a:p>
            <a:pPr algn="justLow" rtl="1"/>
            <a:endParaRPr lang="en-US" sz="2800" dirty="0" smtClean="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3074" name="Picture 2" descr="19-2---"/>
          <p:cNvPicPr>
            <a:picLocks noChangeAspect="1" noChangeArrowheads="1"/>
          </p:cNvPicPr>
          <p:nvPr/>
        </p:nvPicPr>
        <p:blipFill>
          <a:blip r:embed="rId4" cstate="print"/>
          <a:srcRect/>
          <a:stretch>
            <a:fillRect/>
          </a:stretch>
        </p:blipFill>
        <p:spPr bwMode="auto">
          <a:xfrm>
            <a:off x="3810000" y="2590800"/>
            <a:ext cx="1487488" cy="1406525"/>
          </a:xfrm>
          <a:prstGeom prst="rect">
            <a:avLst/>
          </a:prstGeom>
          <a:noFill/>
          <a:ln w="9525">
            <a:noFill/>
            <a:miter lim="800000"/>
            <a:headEnd/>
            <a:tailEnd/>
          </a:ln>
        </p:spPr>
      </p:pic>
      <p:pic>
        <p:nvPicPr>
          <p:cNvPr id="3075" name="Picture 3" descr="19-4---"/>
          <p:cNvPicPr>
            <a:picLocks noChangeAspect="1" noChangeArrowheads="1"/>
          </p:cNvPicPr>
          <p:nvPr/>
        </p:nvPicPr>
        <p:blipFill>
          <a:blip r:embed="rId5" cstate="print"/>
          <a:srcRect/>
          <a:stretch>
            <a:fillRect/>
          </a:stretch>
        </p:blipFill>
        <p:spPr bwMode="auto">
          <a:xfrm>
            <a:off x="3657600" y="5029200"/>
            <a:ext cx="1828800" cy="105533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آمادگی هنگام وقوع زلزله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marL="0" indent="0" algn="justLow" rtl="1">
              <a:buNone/>
            </a:pPr>
            <a:r>
              <a:rPr lang="fa-IR" sz="2800" dirty="0" smtClean="0">
                <a:cs typeface="B Nazanin" pitchFamily="2" charset="-78"/>
              </a:rPr>
              <a:t>به منظور محافظت از خودتان در مواقع اضطراري بايد قبلاً بياموزيد كه در موقعيت‌هاي مختلف چه عكس‌العملي از خود نشان دهيد و بسته به موقعيت، عكس‌العمل شما در خانه، خيابان، اتوبوس و قطار بايد متفاوت باشد.</a:t>
            </a:r>
            <a:endParaRPr lang="en-US" sz="2800" dirty="0" smtClean="0">
              <a:cs typeface="B Nazanin" pitchFamily="2" charset="-78"/>
            </a:endParaRPr>
          </a:p>
          <a:p>
            <a:pPr algn="r" rtl="1"/>
            <a:endParaRPr lang="en-US" dirty="0"/>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5362" name="Picture 2" descr="http://www.funiha.com/wp-content/uploads/ZelZele.jpg"/>
          <p:cNvPicPr>
            <a:picLocks noChangeAspect="1" noChangeArrowheads="1"/>
          </p:cNvPicPr>
          <p:nvPr/>
        </p:nvPicPr>
        <p:blipFill>
          <a:blip r:embed="rId4" cstate="print"/>
          <a:srcRect/>
          <a:stretch>
            <a:fillRect/>
          </a:stretch>
        </p:blipFill>
        <p:spPr bwMode="auto">
          <a:xfrm>
            <a:off x="2819400" y="3352800"/>
            <a:ext cx="3333750" cy="2276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اگر در منزل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algn="r" rtl="1"/>
            <a:endParaRPr lang="fa-IR" dirty="0" smtClean="0"/>
          </a:p>
          <a:p>
            <a:pPr algn="justLow" rtl="1"/>
            <a:r>
              <a:rPr lang="fa-IR" sz="2800" dirty="0" smtClean="0">
                <a:cs typeface="B Nazanin" pitchFamily="2" charset="-78"/>
              </a:rPr>
              <a:t>هنگامي كه لرزش‌ها ضعيف هستند سعي كنيد با قرار گرفتن زير ميز و نيمكت‌هاي مقاوم و گرفتن پايه ميز، از خود محافظت كنيد.</a:t>
            </a:r>
          </a:p>
          <a:p>
            <a:pPr algn="justLow" rtl="1"/>
            <a:endParaRPr lang="fa-IR" sz="2800" dirty="0" smtClean="0">
              <a:cs typeface="B Nazanin" pitchFamily="2" charset="-78"/>
            </a:endParaRPr>
          </a:p>
          <a:p>
            <a:pPr algn="justLow" rtl="1"/>
            <a:endParaRPr lang="fa-IR" sz="2800" dirty="0" smtClean="0">
              <a:cs typeface="B Nazanin" pitchFamily="2" charset="-78"/>
            </a:endParaRPr>
          </a:p>
          <a:p>
            <a:pPr algn="justLow" rtl="1"/>
            <a:r>
              <a:rPr lang="fa-IR" sz="2800" dirty="0" smtClean="0">
                <a:cs typeface="B Nazanin" pitchFamily="2" charset="-78"/>
              </a:rPr>
              <a:t>اگر هنگام شروع لرزش­ها در طبقات بالايي ساختمان بوديد از دويدن به سوي پله و پايين رفتن از آن خودداري كنيد.</a:t>
            </a:r>
            <a:endParaRPr lang="en-US" sz="2800" dirty="0" smtClean="0">
              <a:cs typeface="B Nazanin" pitchFamily="2" charset="-78"/>
            </a:endParaRPr>
          </a:p>
          <a:p>
            <a:pPr algn="justLow"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6" name="TextBox 5"/>
          <p:cNvSpPr txBox="1"/>
          <p:nvPr/>
        </p:nvSpPr>
        <p:spPr>
          <a:xfrm>
            <a:off x="1143000" y="1600200"/>
            <a:ext cx="693420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rtl="1"/>
            <a:r>
              <a:rPr lang="fa-IR" b="1" dirty="0" smtClean="0">
                <a:effectLst>
                  <a:outerShdw blurRad="38100" dist="38100" dir="2700000" algn="tl">
                    <a:srgbClr val="000000">
                      <a:alpha val="43137"/>
                    </a:srgbClr>
                  </a:outerShdw>
                </a:effectLst>
                <a:cs typeface="B Nazanin" pitchFamily="2" charset="-78"/>
              </a:rPr>
              <a:t>هنگام وقوع زمين‌لرزه اگر در خانه بوديد وحشت نكنيد و خونسردي خود را حفظ كنيد</a:t>
            </a:r>
            <a:endParaRPr lang="en-US" b="1" dirty="0">
              <a:effectLst>
                <a:outerShdw blurRad="38100" dist="38100" dir="2700000" algn="tl">
                  <a:srgbClr val="000000">
                    <a:alpha val="43137"/>
                  </a:srgbClr>
                </a:outerShdw>
              </a:effectLst>
              <a:cs typeface="B Nazanin" pitchFamily="2" charset="-78"/>
            </a:endParaRPr>
          </a:p>
        </p:txBody>
      </p:sp>
      <p:pic>
        <p:nvPicPr>
          <p:cNvPr id="14337" name="Picture 1" descr="23-1---"/>
          <p:cNvPicPr>
            <a:picLocks noChangeAspect="1" noChangeArrowheads="1"/>
          </p:cNvPicPr>
          <p:nvPr/>
        </p:nvPicPr>
        <p:blipFill>
          <a:blip r:embed="rId4" cstate="print"/>
          <a:srcRect/>
          <a:stretch>
            <a:fillRect/>
          </a:stretch>
        </p:blipFill>
        <p:spPr bwMode="auto">
          <a:xfrm>
            <a:off x="4038600" y="3124200"/>
            <a:ext cx="1219200" cy="996515"/>
          </a:xfrm>
          <a:prstGeom prst="rect">
            <a:avLst/>
          </a:prstGeom>
          <a:noFill/>
          <a:ln w="9525">
            <a:noFill/>
            <a:miter lim="800000"/>
            <a:headEnd/>
            <a:tailEnd/>
          </a:ln>
        </p:spPr>
      </p:pic>
      <p:pic>
        <p:nvPicPr>
          <p:cNvPr id="14338" name="Picture 2" descr="24-4---"/>
          <p:cNvPicPr>
            <a:picLocks noChangeAspect="1" noChangeArrowheads="1"/>
          </p:cNvPicPr>
          <p:nvPr/>
        </p:nvPicPr>
        <p:blipFill>
          <a:blip r:embed="rId5" cstate="print"/>
          <a:srcRect/>
          <a:stretch>
            <a:fillRect/>
          </a:stretch>
        </p:blipFill>
        <p:spPr bwMode="auto">
          <a:xfrm>
            <a:off x="1905000" y="4648200"/>
            <a:ext cx="1371600" cy="138518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اگر در منزل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algn="justLow" rtl="1"/>
            <a:r>
              <a:rPr lang="fa-IR" sz="2800" dirty="0" smtClean="0">
                <a:cs typeface="B Nazanin" pitchFamily="2" charset="-78"/>
              </a:rPr>
              <a:t>پس از آرام شدن لرزش‌ها بلافاصله اجاق گاز و بخاري‌ها را خاموش كنيد و هرچه سريعتر شيرهاي اصلي گاز و آب را ببنديد.</a:t>
            </a:r>
            <a:endParaRPr lang="en-US" sz="2800" dirty="0" smtClean="0">
              <a:cs typeface="B Nazanin" pitchFamily="2" charset="-78"/>
            </a:endParaRPr>
          </a:p>
          <a:p>
            <a:pPr algn="r" rtl="1"/>
            <a:r>
              <a:rPr lang="fa-IR" sz="2800" dirty="0" smtClean="0">
                <a:cs typeface="B Nazanin" pitchFamily="2" charset="-78"/>
              </a:rPr>
              <a:t>در صورت بروز آتش‌سوزي، شعله‌هاي كوچك را خاموش کنید.</a:t>
            </a:r>
            <a:endParaRPr lang="en-US" sz="2800" dirty="0" smtClean="0">
              <a:cs typeface="B Nazanin" pitchFamily="2" charset="-78"/>
            </a:endParaRPr>
          </a:p>
          <a:p>
            <a:pPr algn="r" rtl="1"/>
            <a:r>
              <a:rPr lang="fa-IR" sz="2800" dirty="0" smtClean="0">
                <a:cs typeface="B Nazanin" pitchFamily="2" charset="-78"/>
              </a:rPr>
              <a:t>مراقب خرده شيشه پنجره‌ها و ظروف باشيد.</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41986" name="Picture 2" descr="23-3 copy---"/>
          <p:cNvPicPr>
            <a:picLocks noChangeAspect="1" noChangeArrowheads="1"/>
          </p:cNvPicPr>
          <p:nvPr/>
        </p:nvPicPr>
        <p:blipFill>
          <a:blip r:embed="rId4" cstate="print"/>
          <a:srcRect/>
          <a:stretch>
            <a:fillRect/>
          </a:stretch>
        </p:blipFill>
        <p:spPr bwMode="auto">
          <a:xfrm>
            <a:off x="1219200" y="3124200"/>
            <a:ext cx="1447801"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87" name="Picture 3" descr="23-2---"/>
          <p:cNvPicPr>
            <a:picLocks noChangeAspect="1" noChangeArrowheads="1"/>
          </p:cNvPicPr>
          <p:nvPr/>
        </p:nvPicPr>
        <p:blipFill>
          <a:blip r:embed="rId5" cstate="print"/>
          <a:srcRect/>
          <a:stretch>
            <a:fillRect/>
          </a:stretch>
        </p:blipFill>
        <p:spPr bwMode="auto">
          <a:xfrm>
            <a:off x="2971800" y="4267200"/>
            <a:ext cx="14478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88" name="Picture 4" descr="24-3---"/>
          <p:cNvPicPr>
            <a:picLocks noChangeAspect="1" noChangeArrowheads="1"/>
          </p:cNvPicPr>
          <p:nvPr/>
        </p:nvPicPr>
        <p:blipFill>
          <a:blip r:embed="rId6" cstate="print"/>
          <a:srcRect/>
          <a:stretch>
            <a:fillRect/>
          </a:stretch>
        </p:blipFill>
        <p:spPr bwMode="auto">
          <a:xfrm>
            <a:off x="4648200" y="4800600"/>
            <a:ext cx="1443038" cy="141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B6F15528-21DE-4FAA-801E-634DDDAF4B2B}"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اگر در خیابان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800" dirty="0" smtClean="0">
                <a:cs typeface="B Nazanin" pitchFamily="2" charset="-78"/>
              </a:rPr>
              <a:t>براي جلوگيري از ضربات ناشي از خرده شيشه پنجره‌ها و تابلوهاي شكسته، كيف و يا وسيله ديگري را روي سر خود نگه داريد و به سوي مكاني امن برويد.</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3313" name="Picture 1" descr="24-2---"/>
          <p:cNvPicPr>
            <a:picLocks noChangeAspect="1" noChangeArrowheads="1"/>
          </p:cNvPicPr>
          <p:nvPr/>
        </p:nvPicPr>
        <p:blipFill>
          <a:blip r:embed="rId4" cstate="print"/>
          <a:srcRect/>
          <a:stretch>
            <a:fillRect/>
          </a:stretch>
        </p:blipFill>
        <p:spPr bwMode="auto">
          <a:xfrm>
            <a:off x="3124200" y="2667000"/>
            <a:ext cx="2362200" cy="3204914"/>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زلزله چیست؟</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marL="0" indent="0" algn="r" rtl="1">
              <a:buNone/>
            </a:pPr>
            <a:r>
              <a:rPr lang="fa-IR" sz="2800" dirty="0" smtClean="0">
                <a:cs typeface="B Nazanin" pitchFamily="2" charset="-78"/>
              </a:rPr>
              <a:t>زمين‌لرزه، از آزاد شدن ناگهاني انرژي جمع‌شده در سنگ‌هاي پوسته زمين به وجود مي‌آيد.</a:t>
            </a:r>
          </a:p>
          <a:p>
            <a:pPr marL="0" indent="0" algn="r" rtl="1">
              <a:buNone/>
            </a:pPr>
            <a:r>
              <a:rPr lang="fa-IR" sz="2800" dirty="0" smtClean="0">
                <a:cs typeface="B Nazanin" pitchFamily="2" charset="-78"/>
              </a:rPr>
              <a:t> اين آزاد شدن انرژي از نقطه‌اي در عمق زمين به نام كانون زمين‌لرزه آغاز می‌شود. رها شدن انرژي زلزله به صورت امواج، باعث لرزش سطح زمين و تخريب ساختمان‌های ضعیف مي‌شود.</a:t>
            </a:r>
            <a:endParaRPr lang="en-US" sz="2800" dirty="0" smtClean="0">
              <a:cs typeface="B Nazanin" pitchFamily="2" charset="-78"/>
            </a:endParaRPr>
          </a:p>
          <a:p>
            <a:pPr algn="r" rtl="1"/>
            <a:endParaRPr lang="en-US" dirty="0"/>
          </a:p>
        </p:txBody>
      </p:sp>
      <p:pic>
        <p:nvPicPr>
          <p:cNvPr id="5122"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26627" name="Picture 3" descr="C:\Users\Public\Pictures\0008n101.jpg"/>
          <p:cNvPicPr>
            <a:picLocks noChangeAspect="1" noChangeArrowheads="1"/>
          </p:cNvPicPr>
          <p:nvPr/>
        </p:nvPicPr>
        <p:blipFill>
          <a:blip r:embed="rId4" cstate="print"/>
          <a:srcRect/>
          <a:stretch>
            <a:fillRect/>
          </a:stretch>
        </p:blipFill>
        <p:spPr bwMode="auto">
          <a:xfrm>
            <a:off x="3276600" y="4038600"/>
            <a:ext cx="2552700" cy="1819275"/>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در فروشگاه‌های بزرگ یا در مرکز خرید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r" rtl="1"/>
            <a:r>
              <a:rPr lang="fa-IR" sz="2800" dirty="0" smtClean="0">
                <a:cs typeface="B Nazanin" pitchFamily="2" charset="-78"/>
              </a:rPr>
              <a:t>حتي‌الامكان در مكاني امن قرار پناه‌گیرید </a:t>
            </a:r>
          </a:p>
          <a:p>
            <a:pPr algn="r" rtl="1"/>
            <a:r>
              <a:rPr lang="fa-IR" sz="2800" dirty="0" smtClean="0">
                <a:cs typeface="B Nazanin" pitchFamily="2" charset="-78"/>
              </a:rPr>
              <a:t>از سر خود محافظت كنيد </a:t>
            </a:r>
          </a:p>
          <a:p>
            <a:pPr algn="r" rtl="1"/>
            <a:r>
              <a:rPr lang="fa-IR" sz="2800" dirty="0" smtClean="0">
                <a:cs typeface="B Nazanin" pitchFamily="2" charset="-78"/>
              </a:rPr>
              <a:t>به سوي درهاي خروجي هجوم نبريد</a:t>
            </a:r>
          </a:p>
          <a:p>
            <a:pPr algn="r" rtl="1"/>
            <a:r>
              <a:rPr lang="fa-IR" sz="2800" dirty="0" smtClean="0">
                <a:cs typeface="B Nazanin" pitchFamily="2" charset="-78"/>
              </a:rPr>
              <a:t>هرگز از آسانسورها و پله‌هاي برقي استفاده نكنيد</a:t>
            </a:r>
          </a:p>
          <a:p>
            <a:pPr algn="r" rtl="1">
              <a:buNone/>
            </a:pP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2289" name="Picture 1" descr="24---"/>
          <p:cNvPicPr>
            <a:picLocks noChangeAspect="1" noChangeArrowheads="1"/>
          </p:cNvPicPr>
          <p:nvPr/>
        </p:nvPicPr>
        <p:blipFill>
          <a:blip r:embed="rId4" cstate="print"/>
          <a:srcRect/>
          <a:stretch>
            <a:fillRect/>
          </a:stretch>
        </p:blipFill>
        <p:spPr bwMode="auto">
          <a:xfrm>
            <a:off x="3200400" y="3810000"/>
            <a:ext cx="2514600" cy="2245004"/>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اگرکه مشغول رانندگی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algn="r" rtl="1"/>
            <a:r>
              <a:rPr lang="fa-IR" sz="2800" dirty="0" smtClean="0">
                <a:cs typeface="B Nazanin" pitchFamily="2" charset="-78"/>
              </a:rPr>
              <a:t>از ترمز كردن ناگهاني اجتناب كرده </a:t>
            </a:r>
          </a:p>
          <a:p>
            <a:pPr algn="r" rtl="1"/>
            <a:r>
              <a:rPr lang="fa-IR" sz="2800" dirty="0" smtClean="0">
                <a:cs typeface="B Nazanin" pitchFamily="2" charset="-78"/>
              </a:rPr>
              <a:t>به آرامي سرعت خود را كاهش دهيد</a:t>
            </a:r>
          </a:p>
          <a:p>
            <a:pPr algn="r" rtl="1"/>
            <a:r>
              <a:rPr lang="fa-IR" sz="2800" dirty="0" smtClean="0">
                <a:cs typeface="B Nazanin" pitchFamily="2" charset="-78"/>
              </a:rPr>
              <a:t>خودرو را سمت راست خيابان متوقف كنيد</a:t>
            </a:r>
            <a:endParaRPr lang="en-US" sz="2800" dirty="0" smtClean="0">
              <a:cs typeface="B Nazanin" pitchFamily="2" charset="-78"/>
            </a:endParaRPr>
          </a:p>
          <a:p>
            <a:pPr algn="r" rtl="1"/>
            <a:r>
              <a:rPr lang="fa-IR" sz="2800" dirty="0" smtClean="0">
                <a:cs typeface="B Nazanin" pitchFamily="2" charset="-78"/>
              </a:rPr>
              <a:t>به اطلاعيه‌هايي كه از راديو پخش مي‌شود توجه كنيد </a:t>
            </a:r>
          </a:p>
          <a:p>
            <a:pPr algn="r" rtl="1"/>
            <a:r>
              <a:rPr lang="fa-IR" sz="2800" dirty="0" smtClean="0">
                <a:cs typeface="B Nazanin" pitchFamily="2" charset="-78"/>
              </a:rPr>
              <a:t>قوانين راهنمايي و رانندگي را كاملاً مراعات كنيد</a:t>
            </a:r>
            <a:endParaRPr lang="en-US" sz="2800" dirty="0" smtClean="0">
              <a:cs typeface="B Nazanin" pitchFamily="2" charset="-78"/>
            </a:endParaRPr>
          </a:p>
          <a:p>
            <a:pPr algn="r" rtl="1"/>
            <a:endParaRPr lang="fa-IR" sz="2800" dirty="0" smtClean="0">
              <a:cs typeface="B Nazanin" pitchFamily="2" charset="-78"/>
            </a:endParaRPr>
          </a:p>
          <a:p>
            <a:pPr algn="r" rtl="1"/>
            <a:endParaRPr lang="fa-IR" dirty="0" smtClean="0"/>
          </a:p>
          <a:p>
            <a:pPr algn="r" rtl="1">
              <a:buNone/>
            </a:pPr>
            <a:endParaRPr lang="en-US" dirty="0"/>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1265" name="Picture 1" descr="24-1---"/>
          <p:cNvPicPr>
            <a:picLocks noChangeAspect="1" noChangeArrowheads="1"/>
          </p:cNvPicPr>
          <p:nvPr/>
        </p:nvPicPr>
        <p:blipFill>
          <a:blip r:embed="rId4" cstate="print"/>
          <a:srcRect/>
          <a:stretch>
            <a:fillRect/>
          </a:stretch>
        </p:blipFill>
        <p:spPr bwMode="auto">
          <a:xfrm>
            <a:off x="381000" y="3505200"/>
            <a:ext cx="2514600" cy="2619837"/>
          </a:xfrm>
          <a:prstGeom prst="rect">
            <a:avLst/>
          </a:prstGeom>
          <a:ln>
            <a:noFill/>
          </a:ln>
          <a:effectLst>
            <a:softEdge rad="112500"/>
          </a:effectLst>
        </p:spPr>
      </p:pic>
      <p:pic>
        <p:nvPicPr>
          <p:cNvPr id="11266" name="Picture 2" descr="25-1---"/>
          <p:cNvPicPr>
            <a:picLocks noChangeAspect="1" noChangeArrowheads="1"/>
          </p:cNvPicPr>
          <p:nvPr/>
        </p:nvPicPr>
        <p:blipFill>
          <a:blip r:embed="rId5" cstate="print"/>
          <a:srcRect/>
          <a:stretch>
            <a:fillRect/>
          </a:stretch>
        </p:blipFill>
        <p:spPr bwMode="auto">
          <a:xfrm>
            <a:off x="4267200" y="4191000"/>
            <a:ext cx="3200400" cy="1608138"/>
          </a:xfrm>
          <a:prstGeom prst="rect">
            <a:avLst/>
          </a:prstGeom>
          <a:ln>
            <a:noFill/>
          </a:ln>
          <a:effectLst>
            <a:softEdge rad="112500"/>
          </a:effectLst>
        </p:spPr>
      </p:pic>
      <p:sp>
        <p:nvSpPr>
          <p:cNvPr id="8" name="Slide Number Placeholder 7"/>
          <p:cNvSpPr>
            <a:spLocks noGrp="1"/>
          </p:cNvSpPr>
          <p:nvPr>
            <p:ph type="sldNum" sz="quarter" idx="12"/>
          </p:nvPr>
        </p:nvSpPr>
        <p:spPr/>
        <p:txBody>
          <a:bodyPr/>
          <a:lstStyle/>
          <a:p>
            <a:fld id="{B6F15528-21DE-4FAA-801E-634DDDAF4B2B}"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در قطار، مترو، زیرگذر یا اتوبوس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r" rtl="1"/>
            <a:r>
              <a:rPr lang="fa-IR" sz="2800" dirty="0" smtClean="0">
                <a:cs typeface="B Nazanin" pitchFamily="2" charset="-78"/>
              </a:rPr>
              <a:t>دستگيره‌ها و ميله‌ها را محكم بگيريد </a:t>
            </a:r>
          </a:p>
          <a:p>
            <a:pPr algn="r" rtl="1"/>
            <a:r>
              <a:rPr lang="fa-IR" sz="2800" dirty="0" smtClean="0">
                <a:cs typeface="B Nazanin" pitchFamily="2" charset="-78"/>
              </a:rPr>
              <a:t> همچنين مراقب اشيايي كه احتمال سقوط آنها مي‌رود باشيد</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10241" name="Picture 1" descr="25-2---"/>
          <p:cNvPicPr>
            <a:picLocks noChangeAspect="1" noChangeArrowheads="1"/>
          </p:cNvPicPr>
          <p:nvPr/>
        </p:nvPicPr>
        <p:blipFill>
          <a:blip r:embed="rId4" cstate="print"/>
          <a:srcRect/>
          <a:stretch>
            <a:fillRect/>
          </a:stretch>
        </p:blipFill>
        <p:spPr bwMode="auto">
          <a:xfrm>
            <a:off x="2895600" y="2743200"/>
            <a:ext cx="3299348" cy="3440112"/>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آمادگی پس از وقوع زلزله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r" rtl="1">
              <a:buNone/>
            </a:pPr>
            <a:r>
              <a:rPr lang="fa-IR" sz="2800" dirty="0" smtClean="0">
                <a:cs typeface="B Nazanin" pitchFamily="2" charset="-78"/>
              </a:rPr>
              <a:t> </a:t>
            </a:r>
            <a:endParaRPr lang="en-US" sz="2800" dirty="0" smtClean="0">
              <a:cs typeface="B Nazanin" pitchFamily="2" charset="-78"/>
            </a:endParaRPr>
          </a:p>
          <a:p>
            <a:pPr algn="r"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9221" name="Picture 5" descr="C:\Users\Public\Pictures\62.jpg"/>
          <p:cNvPicPr>
            <a:picLocks noChangeAspect="1" noChangeArrowheads="1"/>
          </p:cNvPicPr>
          <p:nvPr/>
        </p:nvPicPr>
        <p:blipFill>
          <a:blip r:embed="rId4" cstate="print">
            <a:lum contrast="20000"/>
          </a:blip>
          <a:srcRect b="4606"/>
          <a:stretch>
            <a:fillRect/>
          </a:stretch>
        </p:blipFill>
        <p:spPr bwMode="auto">
          <a:xfrm>
            <a:off x="1066800" y="1371600"/>
            <a:ext cx="7229537" cy="4589706"/>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داخل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r" rtl="1"/>
            <a:r>
              <a:rPr lang="fa-IR" sz="2800" dirty="0" smtClean="0">
                <a:cs typeface="B Nazanin" pitchFamily="2" charset="-78"/>
              </a:rPr>
              <a:t>آرامش خود را حفظ كنيد و ديگران را نيز به آرامش فرا خوانيد</a:t>
            </a:r>
            <a:endParaRPr lang="en-US" sz="2800" dirty="0" smtClean="0">
              <a:cs typeface="B Nazanin" pitchFamily="2" charset="-78"/>
            </a:endParaRPr>
          </a:p>
          <a:p>
            <a:pPr lvl="0" algn="r" rtl="1"/>
            <a:r>
              <a:rPr lang="fa-IR" sz="2800" dirty="0" smtClean="0">
                <a:cs typeface="B Nazanin" pitchFamily="2" charset="-78"/>
              </a:rPr>
              <a:t>براي مقابله با خطرهاي پس‌لرزه احتمالي آماده باشيد</a:t>
            </a:r>
            <a:endParaRPr lang="en-US" sz="2800" dirty="0" smtClean="0">
              <a:cs typeface="B Nazanin" pitchFamily="2" charset="-78"/>
            </a:endParaRPr>
          </a:p>
          <a:p>
            <a:pPr lvl="0" algn="r" rtl="1"/>
            <a:r>
              <a:rPr lang="fa-IR" sz="2800" dirty="0" smtClean="0">
                <a:cs typeface="B Nazanin" pitchFamily="2" charset="-78"/>
              </a:rPr>
              <a:t>جريان برق را قطع كنيد و شير گاز را ببنديد</a:t>
            </a:r>
            <a:endParaRPr lang="en-US" sz="2800" dirty="0" smtClean="0">
              <a:cs typeface="B Nazanin" pitchFamily="2" charset="-78"/>
            </a:endParaRPr>
          </a:p>
          <a:p>
            <a:pPr lvl="0" algn="r" rtl="1"/>
            <a:r>
              <a:rPr lang="fa-IR" sz="2800" dirty="0" smtClean="0">
                <a:cs typeface="B Nazanin" pitchFamily="2" charset="-78"/>
              </a:rPr>
              <a:t>اگر آب هنوز در لوله‌ها جريان دارد، چند ظرف آب ذخيره كنيد و شير اصلي را ببنديد.</a:t>
            </a:r>
          </a:p>
          <a:p>
            <a:pPr lvl="0" algn="r" rtl="1">
              <a:buNone/>
            </a:pPr>
            <a:r>
              <a:rPr lang="fa-IR" sz="2800" dirty="0" smtClean="0">
                <a:cs typeface="B Nazanin" pitchFamily="2" charset="-78"/>
              </a:rPr>
              <a:t> </a:t>
            </a:r>
            <a:endParaRPr lang="en-US" sz="2800" dirty="0" smtClean="0">
              <a:cs typeface="B Nazanin" pitchFamily="2" charset="-78"/>
            </a:endParaRPr>
          </a:p>
          <a:p>
            <a:pPr algn="r"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6" name="TextBox 5"/>
          <p:cNvSpPr txBox="1"/>
          <p:nvPr/>
        </p:nvSpPr>
        <p:spPr>
          <a:xfrm>
            <a:off x="838200" y="4572000"/>
            <a:ext cx="731520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a-IR" sz="2000" dirty="0" smtClean="0">
                <a:effectLst>
                  <a:outerShdw blurRad="38100" dist="38100" dir="2700000" algn="tl">
                    <a:srgbClr val="000000">
                      <a:alpha val="43137"/>
                    </a:srgbClr>
                  </a:outerShdw>
                </a:effectLst>
                <a:cs typeface="B Nazanin" pitchFamily="2" charset="-78"/>
              </a:rPr>
              <a:t>همواره بايد به ازاي هر يك از اعضاي خانواده حداقل يك بطري 1/5 ليتري آب ذخيره داشت.</a:t>
            </a:r>
            <a:endParaRPr lang="en-US" sz="2000" dirty="0">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داخل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just" rtl="1">
              <a:lnSpc>
                <a:spcPct val="150000"/>
              </a:lnSpc>
            </a:pPr>
            <a:r>
              <a:rPr lang="fa-IR" sz="2800" dirty="0" smtClean="0">
                <a:cs typeface="B Nazanin" pitchFamily="2" charset="-78"/>
              </a:rPr>
              <a:t>در محل‌هايي كه بوي گاز استشمام مي‌شود از روشن كردن كبريت، فندك، سيگار و چراغ خودداري كنيد</a:t>
            </a:r>
            <a:endParaRPr lang="en-US" sz="2800" dirty="0" smtClean="0">
              <a:cs typeface="B Nazanin" pitchFamily="2" charset="-78"/>
            </a:endParaRPr>
          </a:p>
          <a:p>
            <a:pPr lvl="0" algn="just" rtl="1">
              <a:lnSpc>
                <a:spcPct val="150000"/>
              </a:lnSpc>
            </a:pPr>
            <a:r>
              <a:rPr lang="fa-IR" sz="2800" dirty="0" smtClean="0">
                <a:cs typeface="B Nazanin" pitchFamily="2" charset="-78"/>
              </a:rPr>
              <a:t>اگر آتش‌سوزي در داخل ساختمان رخ داده است، آتش را مهار كنيد</a:t>
            </a:r>
          </a:p>
          <a:p>
            <a:pPr lvl="0" algn="just" rtl="1">
              <a:lnSpc>
                <a:spcPct val="150000"/>
              </a:lnSpc>
            </a:pPr>
            <a:r>
              <a:rPr lang="fa-IR" sz="2800" dirty="0" smtClean="0">
                <a:cs typeface="B Nazanin" pitchFamily="2" charset="-78"/>
              </a:rPr>
              <a:t> اگر آتش‌سوزي تا حد زيادي گسترش يافته است محل را ترك كنيد</a:t>
            </a:r>
            <a:endParaRPr lang="en-US" sz="2800" dirty="0" smtClean="0">
              <a:cs typeface="B Nazanin" pitchFamily="2" charset="-78"/>
            </a:endParaRPr>
          </a:p>
          <a:p>
            <a:pPr lvl="0" algn="just" rtl="1">
              <a:lnSpc>
                <a:spcPct val="150000"/>
              </a:lnSpc>
            </a:pPr>
            <a:r>
              <a:rPr lang="fa-IR" sz="2800" dirty="0" smtClean="0">
                <a:cs typeface="B Nazanin" pitchFamily="2" charset="-78"/>
              </a:rPr>
              <a:t>براي نجات كودكان، سالمندان، معلولان و بيماراني كه در همسايگي شما هستند و همچنين مجروحان و زيرآوار ماندگان بشتابيد</a:t>
            </a:r>
            <a:endParaRPr lang="en-US" sz="2800" dirty="0" smtClean="0">
              <a:cs typeface="B Nazanin" pitchFamily="2" charset="-78"/>
            </a:endParaRPr>
          </a:p>
          <a:p>
            <a:pPr algn="r"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داخل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fontScale="92500"/>
          </a:bodyPr>
          <a:lstStyle/>
          <a:p>
            <a:pPr lvl="0" algn="r" rtl="1">
              <a:lnSpc>
                <a:spcPct val="150000"/>
              </a:lnSpc>
            </a:pPr>
            <a:r>
              <a:rPr lang="fa-IR" sz="2800" dirty="0" smtClean="0">
                <a:cs typeface="B Nazanin" pitchFamily="2" charset="-78"/>
              </a:rPr>
              <a:t>افرادي را كه به شدت مصدوم شده‌اند، حركت ندهيد، مگر آن كه خطر خفگي آنها را تهديد كند</a:t>
            </a:r>
            <a:endParaRPr lang="en-US" sz="2800" dirty="0" smtClean="0">
              <a:cs typeface="B Nazanin" pitchFamily="2" charset="-78"/>
            </a:endParaRPr>
          </a:p>
          <a:p>
            <a:pPr lvl="0" algn="r" rtl="1">
              <a:lnSpc>
                <a:spcPct val="150000"/>
              </a:lnSpc>
            </a:pPr>
            <a:r>
              <a:rPr lang="fa-IR" sz="2800" dirty="0" smtClean="0">
                <a:cs typeface="B Nazanin" pitchFamily="2" charset="-78"/>
              </a:rPr>
              <a:t>راديوي خود را روشن بگذاريد تا از آخرين اخبار و دستورالعمل‌ها مطلع شويد</a:t>
            </a:r>
            <a:endParaRPr lang="en-US" sz="2800" dirty="0" smtClean="0">
              <a:cs typeface="B Nazanin" pitchFamily="2" charset="-78"/>
            </a:endParaRPr>
          </a:p>
          <a:p>
            <a:pPr lvl="0" algn="r" rtl="1">
              <a:lnSpc>
                <a:spcPct val="150000"/>
              </a:lnSpc>
            </a:pPr>
            <a:r>
              <a:rPr lang="fa-IR" sz="2800" dirty="0" smtClean="0">
                <a:cs typeface="B Nazanin" pitchFamily="2" charset="-78"/>
              </a:rPr>
              <a:t>از تلفن جز در مواقع ضروري استفاده نكنيد</a:t>
            </a:r>
            <a:endParaRPr lang="en-US" sz="2800" dirty="0" smtClean="0">
              <a:cs typeface="B Nazanin" pitchFamily="2" charset="-78"/>
            </a:endParaRPr>
          </a:p>
          <a:p>
            <a:pPr lvl="0" algn="r" rtl="1">
              <a:lnSpc>
                <a:spcPct val="150000"/>
              </a:lnSpc>
            </a:pPr>
            <a:r>
              <a:rPr lang="fa-IR" sz="2800" dirty="0" smtClean="0">
                <a:cs typeface="B Nazanin" pitchFamily="2" charset="-78"/>
              </a:rPr>
              <a:t>از مصرف مواد خوراكي آلوده و يا موادي كه در شيشه‌هاي شكسته قرار دارند خودداري كنيد</a:t>
            </a:r>
            <a:endParaRPr lang="en-US" sz="2800" dirty="0" smtClean="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داخل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fontScale="92500" lnSpcReduction="20000"/>
          </a:bodyPr>
          <a:lstStyle/>
          <a:p>
            <a:pPr algn="just" rtl="1">
              <a:lnSpc>
                <a:spcPct val="150000"/>
              </a:lnSpc>
            </a:pPr>
            <a:r>
              <a:rPr lang="fa-IR" sz="2800" dirty="0" smtClean="0">
                <a:cs typeface="B Nazanin" pitchFamily="2" charset="-78"/>
              </a:rPr>
              <a:t>براي پيدا كردن مكان‌هاي نشت گاز و نقاطي كه در معرض خطر آتش‌سوزي هستند از چراغ قوه استفاده كنيد</a:t>
            </a:r>
          </a:p>
          <a:p>
            <a:pPr lvl="0" algn="just" rtl="1">
              <a:lnSpc>
                <a:spcPct val="150000"/>
              </a:lnSpc>
            </a:pPr>
            <a:r>
              <a:rPr lang="fa-IR" sz="2800" dirty="0" smtClean="0">
                <a:cs typeface="B Nazanin" pitchFamily="2" charset="-78"/>
              </a:rPr>
              <a:t>در ساعت‌هاي اوليه بعد از سانحه، از غذاهاي كنسروي استفاده كنيد و در صورت ضرورت به كارگيري وسايل پخت و پز از گاز سفري و يا منقل زغالي در خارج از خانه استفاده كنيد</a:t>
            </a:r>
            <a:endParaRPr lang="en-US" sz="2800" dirty="0" smtClean="0">
              <a:cs typeface="B Nazanin" pitchFamily="2" charset="-78"/>
            </a:endParaRPr>
          </a:p>
          <a:p>
            <a:pPr lvl="0" algn="just" rtl="1">
              <a:lnSpc>
                <a:spcPct val="150000"/>
              </a:lnSpc>
            </a:pPr>
            <a:r>
              <a:rPr lang="fa-IR" sz="2800" dirty="0" smtClean="0">
                <a:cs typeface="B Nazanin" pitchFamily="2" charset="-78"/>
              </a:rPr>
              <a:t>در كمدها و قفسه‌ها را، در مواقع ضروري، با احتياط باز كنيد و مراقب سقوط اشيا باشيد</a:t>
            </a:r>
            <a:endParaRPr lang="en-US" sz="2800" dirty="0" smtClean="0">
              <a:cs typeface="B Nazanin" pitchFamily="2" charset="-78"/>
            </a:endParaRPr>
          </a:p>
          <a:p>
            <a:pPr lvl="0" algn="just" rtl="1">
              <a:lnSpc>
                <a:spcPct val="150000"/>
              </a:lnSpc>
            </a:pPr>
            <a:r>
              <a:rPr lang="fa-IR" sz="2800" dirty="0" smtClean="0">
                <a:cs typeface="B Nazanin" pitchFamily="2" charset="-78"/>
              </a:rPr>
              <a:t>از شايعه‌ پراكني پرهيز كنيد</a:t>
            </a:r>
            <a:endParaRPr lang="en-US" sz="2800" dirty="0" smtClean="0">
              <a:cs typeface="B Nazanin" pitchFamily="2" charset="-78"/>
            </a:endParaRPr>
          </a:p>
          <a:p>
            <a:pPr algn="r" rtl="1"/>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خارج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justLow" rtl="1">
              <a:lnSpc>
                <a:spcPct val="150000"/>
              </a:lnSpc>
            </a:pPr>
            <a:r>
              <a:rPr lang="fa-IR" sz="2800" dirty="0" smtClean="0">
                <a:cs typeface="B Nazanin" pitchFamily="2" charset="-78"/>
              </a:rPr>
              <a:t>از تجمع در خيابان‌ها بپرهيزيد و مسيرها را، براي عبور و مرور وسايل نقليه امدادي، باز بگذاريد.</a:t>
            </a:r>
            <a:endParaRPr lang="en-US" sz="2800" dirty="0" smtClean="0">
              <a:cs typeface="B Nazanin" pitchFamily="2" charset="-78"/>
            </a:endParaRPr>
          </a:p>
          <a:p>
            <a:pPr lvl="0" algn="justLow" rtl="1">
              <a:lnSpc>
                <a:spcPct val="150000"/>
              </a:lnSpc>
            </a:pPr>
            <a:r>
              <a:rPr lang="fa-IR" sz="2800" dirty="0" smtClean="0">
                <a:cs typeface="B Nazanin" pitchFamily="2" charset="-78"/>
              </a:rPr>
              <a:t>به تماشاي مناطق اطراف نرويد و از نزديك شدن به‌ساختمان‌هاي تخريب شده خودداري كنيد</a:t>
            </a:r>
            <a:endParaRPr lang="en-US" sz="2800" dirty="0" smtClean="0">
              <a:cs typeface="B Nazanin" pitchFamily="2" charset="-78"/>
            </a:endParaRPr>
          </a:p>
          <a:p>
            <a:pPr lvl="0" algn="justLow" rtl="1">
              <a:lnSpc>
                <a:spcPct val="150000"/>
              </a:lnSpc>
            </a:pPr>
            <a:r>
              <a:rPr lang="fa-IR" sz="2800" dirty="0" smtClean="0">
                <a:cs typeface="B Nazanin" pitchFamily="2" charset="-78"/>
              </a:rPr>
              <a:t>به سيم‌ها و كابل‌هاي برق دست نزنيد</a:t>
            </a:r>
            <a:endParaRPr lang="en-US" sz="2800" dirty="0" smtClean="0">
              <a:cs typeface="B Nazanin" pitchFamily="2" charset="-78"/>
            </a:endParaRPr>
          </a:p>
          <a:p>
            <a:pPr algn="r" rtl="1"/>
            <a:endParaRPr lang="en-US" dirty="0"/>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اگر خارج ساختمان هستید</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justLow" rtl="1">
              <a:lnSpc>
                <a:spcPct val="150000"/>
              </a:lnSpc>
            </a:pPr>
            <a:r>
              <a:rPr lang="fa-IR" sz="2800" dirty="0" smtClean="0">
                <a:cs typeface="B Nazanin" pitchFamily="2" charset="-78"/>
              </a:rPr>
              <a:t>با امدادگران و نيروهاي انتظامي در امر كمك‌رساني همكاري كنيد ولي مانع و مزاحم فعاليت آنها نشويد.</a:t>
            </a:r>
            <a:endParaRPr lang="en-US" sz="2800" dirty="0" smtClean="0">
              <a:cs typeface="B Nazanin" pitchFamily="2" charset="-78"/>
            </a:endParaRPr>
          </a:p>
          <a:p>
            <a:pPr lvl="0" algn="justLow" rtl="1">
              <a:lnSpc>
                <a:spcPct val="150000"/>
              </a:lnSpc>
            </a:pPr>
            <a:r>
              <a:rPr lang="fa-IR" sz="2800" dirty="0" smtClean="0">
                <a:cs typeface="B Nazanin" pitchFamily="2" charset="-78"/>
              </a:rPr>
              <a:t>بعد از زمين‌لرزه، از ناحيه تخريب شده دور شويد تا آن ناحيه پاكسازي شود.</a:t>
            </a:r>
            <a:endParaRPr lang="en-US" sz="2800" dirty="0" smtClean="0">
              <a:cs typeface="B Nazanin" pitchFamily="2" charset="-78"/>
            </a:endParaRPr>
          </a:p>
          <a:p>
            <a:pPr lvl="0" algn="justLow" rtl="1">
              <a:lnSpc>
                <a:spcPct val="150000"/>
              </a:lnSpc>
            </a:pPr>
            <a:r>
              <a:rPr lang="fa-IR" sz="2800" dirty="0" smtClean="0">
                <a:cs typeface="B Nazanin" pitchFamily="2" charset="-78"/>
              </a:rPr>
              <a:t>تجهيزات كمكي را براي احتمال وقوع پس‌لرزه‌هاي بعدي نگهداري كنيد.</a:t>
            </a:r>
            <a:endParaRPr lang="en-US" sz="2800" dirty="0" smtClean="0">
              <a:cs typeface="B Nazanin" pitchFamily="2" charset="-78"/>
            </a:endParaRPr>
          </a:p>
          <a:p>
            <a:pPr algn="r" rtl="1"/>
            <a:endParaRPr lang="en-US" dirty="0"/>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ساختار کره زمین</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itchFamily="2" charset="-78"/>
              </a:rPr>
              <a:t>دانشمندان با بررسي امواج عبوري از داخل كره زمين دريافته‌اند كه داخل كره زمين از سه بخش به نام‌هاي هسته، گوشته و پوسته تشكيل شده است</a:t>
            </a:r>
            <a:endParaRPr lang="en-US"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25601" name="Picture 1" descr="C:\Users\Public\Pictures\بل.png"/>
          <p:cNvPicPr>
            <a:picLocks noChangeAspect="1" noChangeArrowheads="1"/>
          </p:cNvPicPr>
          <p:nvPr/>
        </p:nvPicPr>
        <p:blipFill>
          <a:blip r:embed="rId4" cstate="print">
            <a:lum bright="-10000" contrast="20000"/>
          </a:blip>
          <a:srcRect/>
          <a:stretch>
            <a:fillRect/>
          </a:stretch>
        </p:blipFill>
        <p:spPr bwMode="auto">
          <a:xfrm>
            <a:off x="2971800" y="2895600"/>
            <a:ext cx="2944812" cy="2944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descr="C:\Users\Public\Pictures\simple-borders-wallpapers-backgrounds-for-powerpoint7.jpg"/>
          <p:cNvPicPr>
            <a:picLocks noChangeAspect="1" noChangeArrowheads="1"/>
          </p:cNvPicPr>
          <p:nvPr/>
        </p:nvPicPr>
        <p:blipFill>
          <a:blip r:embed="rId3" cstate="print"/>
          <a:srcRect/>
          <a:stretch>
            <a:fillRect/>
          </a:stretch>
        </p:blipFill>
        <p:spPr bwMode="auto">
          <a:xfrm>
            <a:off x="0" y="0"/>
            <a:ext cx="9143999" cy="6857999"/>
          </a:xfrm>
          <a:prstGeom prst="rect">
            <a:avLst/>
          </a:prstGeom>
          <a:noFill/>
        </p:spPr>
      </p:pic>
      <p:sp>
        <p:nvSpPr>
          <p:cNvPr id="7" name="Rectangle 6"/>
          <p:cNvSpPr/>
          <p:nvPr/>
        </p:nvSpPr>
        <p:spPr>
          <a:xfrm>
            <a:off x="1804648" y="914400"/>
            <a:ext cx="5227713" cy="3754874"/>
          </a:xfrm>
          <a:prstGeom prst="rect">
            <a:avLst/>
          </a:prstGeom>
          <a:noFill/>
        </p:spPr>
        <p:txBody>
          <a:bodyPr wrap="none" lIns="91440" tIns="45720" rIns="91440" bIns="45720">
            <a:spAutoFit/>
          </a:bodyPr>
          <a:lstStyle/>
          <a:p>
            <a:pPr algn="ctr"/>
            <a:r>
              <a:rPr lang="fa-IR" sz="7200" b="1" dirty="0" smtClean="0">
                <a:ln w="12700">
                  <a:solidFill>
                    <a:schemeClr val="accent6">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فصل سوم</a:t>
            </a:r>
          </a:p>
          <a:p>
            <a:pPr algn="ctr"/>
            <a:r>
              <a:rPr lang="fa-IR" sz="16600" b="1" dirty="0" smtClean="0">
                <a:ln w="12700">
                  <a:solidFill>
                    <a:schemeClr val="accent6">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rPr>
              <a:t>میزگرد خانوادگی </a:t>
            </a:r>
            <a:endParaRPr lang="en-US" sz="6600" b="1" dirty="0">
              <a:ln w="12700">
                <a:solidFill>
                  <a:schemeClr val="accent6">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IranNastaliq"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مسائل مهم بعد از وقوع سانحه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algn="r" rtl="1">
              <a:buNone/>
            </a:pPr>
            <a:r>
              <a:rPr lang="fa-IR" sz="2800" b="1" dirty="0" smtClean="0">
                <a:cs typeface="B Nazanin" pitchFamily="2" charset="-78"/>
              </a:rPr>
              <a:t>هنگام وقوع سوانح مهمترین مسائل عبارت‌اند از:</a:t>
            </a:r>
          </a:p>
          <a:p>
            <a:pPr marL="514350" indent="-514350" algn="r" rtl="1"/>
            <a:r>
              <a:rPr lang="fa-IR" sz="2800" dirty="0" smtClean="0">
                <a:cs typeface="B Nazanin" pitchFamily="2" charset="-78"/>
              </a:rPr>
              <a:t>مشخص كردن مکانی براي ملاقات افراد خانواده بعد از حادثه</a:t>
            </a:r>
          </a:p>
          <a:p>
            <a:pPr marL="514350" indent="-514350" algn="r" rtl="1"/>
            <a:r>
              <a:rPr lang="fa-IR" sz="2800" dirty="0" smtClean="0">
                <a:cs typeface="B Nazanin" pitchFamily="2" charset="-78"/>
              </a:rPr>
              <a:t> مشخص کردن وظایف هر یک از اعضاء</a:t>
            </a:r>
          </a:p>
          <a:p>
            <a:pPr marL="514350" indent="-514350" algn="r" rtl="1"/>
            <a:r>
              <a:rPr lang="fa-IR" sz="2800" dirty="0" smtClean="0">
                <a:cs typeface="B Nazanin" pitchFamily="2" charset="-78"/>
              </a:rPr>
              <a:t> روش‌های تماس با دیگر افراد </a:t>
            </a:r>
          </a:p>
          <a:p>
            <a:pPr marL="514350" indent="-514350" algn="r" rtl="1"/>
            <a:r>
              <a:rPr lang="fa-IR" sz="2800" dirty="0" smtClean="0">
                <a:cs typeface="B Nazanin" pitchFamily="2" charset="-78"/>
              </a:rPr>
              <a:t>وسایل موردنیازی که هنگام خروج باید حمل شوند. </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5121" name="Picture 1" descr="32---"/>
          <p:cNvPicPr>
            <a:picLocks noChangeAspect="1" noChangeArrowheads="1"/>
          </p:cNvPicPr>
          <p:nvPr/>
        </p:nvPicPr>
        <p:blipFill>
          <a:blip r:embed="rId4" cstate="print"/>
          <a:srcRect/>
          <a:stretch>
            <a:fillRect/>
          </a:stretch>
        </p:blipFill>
        <p:spPr bwMode="auto">
          <a:xfrm>
            <a:off x="2971800" y="4169777"/>
            <a:ext cx="2819400" cy="2002423"/>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تعین وظایف اعضای خانواده پس از سانحه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800" b="1" dirty="0" smtClean="0">
                <a:cs typeface="B Nazanin" pitchFamily="2" charset="-78"/>
              </a:rPr>
              <a:t>مسئولیت هر یک از اعضاء را تعیین كرده، نام هر عضو را در کنار مسئولیتش قید کنید.مسئولیت‌هایی از قبیل:</a:t>
            </a:r>
          </a:p>
          <a:p>
            <a:pPr lvl="0" algn="r" rtl="1">
              <a:lnSpc>
                <a:spcPct val="150000"/>
              </a:lnSpc>
            </a:pPr>
            <a:r>
              <a:rPr lang="fa-IR" sz="2800" dirty="0" smtClean="0">
                <a:cs typeface="B Nazanin" pitchFamily="2" charset="-78"/>
              </a:rPr>
              <a:t>هموار كردن راه‌های خروج اضطراری در صورت وقوع زلزله </a:t>
            </a:r>
            <a:endParaRPr lang="en-US" sz="2800" dirty="0" smtClean="0">
              <a:cs typeface="B Nazanin" pitchFamily="2" charset="-78"/>
            </a:endParaRPr>
          </a:p>
          <a:p>
            <a:pPr lvl="0" algn="r" rtl="1">
              <a:lnSpc>
                <a:spcPct val="150000"/>
              </a:lnSpc>
            </a:pPr>
            <a:r>
              <a:rPr lang="fa-IR" sz="2800" dirty="0" smtClean="0">
                <a:cs typeface="B Nazanin" pitchFamily="2" charset="-78"/>
              </a:rPr>
              <a:t>خاموش کردن شعله‌های گاز در صورت وقوع زلزله</a:t>
            </a:r>
            <a:endParaRPr lang="en-US" sz="2800" dirty="0" smtClean="0">
              <a:cs typeface="B Nazanin" pitchFamily="2" charset="-78"/>
            </a:endParaRPr>
          </a:p>
          <a:p>
            <a:pPr lvl="0" algn="r" rtl="1">
              <a:lnSpc>
                <a:spcPct val="150000"/>
              </a:lnSpc>
            </a:pPr>
            <a:r>
              <a:rPr lang="fa-IR" sz="2800" dirty="0" smtClean="0">
                <a:cs typeface="B Nazanin" pitchFamily="2" charset="-78"/>
              </a:rPr>
              <a:t>حصول اطمینان از خاموشی شعله‌ها قبل از خروج از منزل </a:t>
            </a:r>
            <a:endParaRPr lang="en-US" sz="2800" dirty="0" smtClean="0">
              <a:cs typeface="B Nazanin" pitchFamily="2" charset="-78"/>
            </a:endParaRPr>
          </a:p>
          <a:p>
            <a:pPr algn="r" rtl="1">
              <a:lnSpc>
                <a:spcPct val="150000"/>
              </a:lnSpc>
            </a:pPr>
            <a:r>
              <a:rPr lang="fa-IR" sz="2800" dirty="0" smtClean="0">
                <a:cs typeface="B Nazanin" pitchFamily="2" charset="-78"/>
              </a:rPr>
              <a:t>بیرون آوردن وسایل ضروری</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تعین وظایف اعضای خانواده پس از سانحه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lvl="0" algn="r" rtl="1">
              <a:lnSpc>
                <a:spcPct val="150000"/>
              </a:lnSpc>
            </a:pPr>
            <a:r>
              <a:rPr lang="fa-IR" sz="2800" dirty="0" smtClean="0">
                <a:cs typeface="B Nazanin" pitchFamily="2" charset="-78"/>
              </a:rPr>
              <a:t>مراقبت از کودکان</a:t>
            </a:r>
            <a:endParaRPr lang="en-US" sz="2800" dirty="0" smtClean="0">
              <a:cs typeface="B Nazanin" pitchFamily="2" charset="-78"/>
            </a:endParaRPr>
          </a:p>
          <a:p>
            <a:pPr lvl="0" algn="r" rtl="1">
              <a:lnSpc>
                <a:spcPct val="150000"/>
              </a:lnSpc>
            </a:pPr>
            <a:r>
              <a:rPr lang="fa-IR" sz="2800" dirty="0" smtClean="0">
                <a:cs typeface="B Nazanin" pitchFamily="2" charset="-78"/>
              </a:rPr>
              <a:t>خاموش كردن شعله‌های آتش در صورت بروز آتش‌سوزی </a:t>
            </a:r>
            <a:endParaRPr lang="en-US" sz="2800" dirty="0" smtClean="0">
              <a:cs typeface="B Nazanin" pitchFamily="2" charset="-78"/>
            </a:endParaRPr>
          </a:p>
          <a:p>
            <a:pPr lvl="0" algn="r" rtl="1">
              <a:lnSpc>
                <a:spcPct val="150000"/>
              </a:lnSpc>
            </a:pPr>
            <a:r>
              <a:rPr lang="fa-IR" sz="2800" dirty="0" smtClean="0">
                <a:cs typeface="B Nazanin" pitchFamily="2" charset="-78"/>
              </a:rPr>
              <a:t>بررسی و حصول اطمینان از خاموش شدن تمامی شعله‌های آتش </a:t>
            </a:r>
            <a:endParaRPr lang="en-US" sz="2800" dirty="0" smtClean="0">
              <a:cs typeface="B Nazanin" pitchFamily="2" charset="-78"/>
            </a:endParaRPr>
          </a:p>
          <a:p>
            <a:pPr lvl="0" algn="r" rtl="1">
              <a:lnSpc>
                <a:spcPct val="150000"/>
              </a:lnSpc>
            </a:pPr>
            <a:r>
              <a:rPr lang="fa-IR" sz="2800" dirty="0" smtClean="0">
                <a:cs typeface="B Nazanin" pitchFamily="2" charset="-78"/>
              </a:rPr>
              <a:t>بررسی‌های مکرر محتویات و ترتیب وسایل ضروری موردنیاز </a:t>
            </a:r>
            <a:endParaRPr lang="en-US" sz="2800" dirty="0" smtClean="0">
              <a:cs typeface="B Nazanin" pitchFamily="2" charset="-78"/>
            </a:endParaRPr>
          </a:p>
          <a:p>
            <a:pPr marL="0" indent="0" algn="justLow" rtl="1">
              <a:buNone/>
            </a:pP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6" name="TextBox 5"/>
          <p:cNvSpPr txBox="1"/>
          <p:nvPr/>
        </p:nvSpPr>
        <p:spPr>
          <a:xfrm>
            <a:off x="533400" y="4953000"/>
            <a:ext cx="80772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rtl="1"/>
            <a:r>
              <a:rPr lang="fa-IR" b="1" dirty="0" smtClean="0">
                <a:effectLst>
                  <a:outerShdw blurRad="38100" dist="38100" dir="2700000" algn="tl">
                    <a:srgbClr val="000000">
                      <a:alpha val="43137"/>
                    </a:srgbClr>
                  </a:outerShdw>
                </a:effectLst>
                <a:cs typeface="B Nazanin" pitchFamily="2" charset="-78"/>
              </a:rPr>
              <a:t>مطمئن شوید که از نحوه برقراری ارتباط و مکان ملاقات با دیگر اعضای خانواده آگاهی کامل دارید.</a:t>
            </a:r>
            <a:endParaRPr lang="en-US" b="1" dirty="0" smtClean="0">
              <a:effectLst>
                <a:outerShdw blurRad="38100" dist="38100" dir="2700000" algn="tl">
                  <a:srgbClr val="000000">
                    <a:alpha val="43137"/>
                  </a:srgbClr>
                </a:outerShdw>
              </a:effectLst>
              <a:cs typeface="B Nazanin" pitchFamily="2" charset="-78"/>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563562"/>
          </a:xfrm>
        </p:spPr>
        <p:txBody>
          <a:bodyPr>
            <a:noAutofit/>
          </a:bodyPr>
          <a:lstStyle/>
          <a:p>
            <a:pPr algn="r" rtl="1"/>
            <a:r>
              <a:rPr lang="fa-IR" sz="2800" dirty="0" smtClean="0">
                <a:latin typeface="Andalus" pitchFamily="18" charset="-78"/>
                <a:cs typeface="B Koodak" pitchFamily="2" charset="-78"/>
              </a:rPr>
              <a:t>مرور راه‌های خروجی و تخلیه اضطراری</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lnSpc>
                <a:spcPct val="150000"/>
              </a:lnSpc>
            </a:pPr>
            <a:r>
              <a:rPr lang="fa-IR" sz="2800" dirty="0" smtClean="0">
                <a:cs typeface="B Nazanin" pitchFamily="2" charset="-78"/>
              </a:rPr>
              <a:t>پیش از وقوع حادثه به اتفاق اعضای خانواده این راه‌ها را طی کنید</a:t>
            </a:r>
          </a:p>
          <a:p>
            <a:pPr marL="0" indent="0" algn="justLow" rtl="1">
              <a:lnSpc>
                <a:spcPct val="150000"/>
              </a:lnSpc>
            </a:pPr>
            <a:r>
              <a:rPr lang="fa-IR" sz="2800" dirty="0" smtClean="0">
                <a:cs typeface="B Nazanin" pitchFamily="2" charset="-78"/>
              </a:rPr>
              <a:t>از ایمنی آنها اطمینان یابید و  مکان‌های خطرناک را وارسی کنید</a:t>
            </a:r>
          </a:p>
          <a:p>
            <a:pPr marL="0" indent="0" algn="justLow" rtl="1">
              <a:lnSpc>
                <a:spcPct val="150000"/>
              </a:lnSpc>
            </a:pPr>
            <a:r>
              <a:rPr lang="fa-IR" sz="2800" dirty="0" smtClean="0">
                <a:cs typeface="B Nazanin" pitchFamily="2" charset="-78"/>
              </a:rPr>
              <a:t>نقشه مسیر حرکت از منزل به سوی راه‌های خروجی را تهیه کنید</a:t>
            </a:r>
          </a:p>
          <a:p>
            <a:pPr marL="0" indent="0" algn="justLow" rtl="1">
              <a:lnSpc>
                <a:spcPct val="150000"/>
              </a:lnSpc>
            </a:pPr>
            <a:r>
              <a:rPr lang="fa-IR" sz="2800" dirty="0" smtClean="0">
                <a:cs typeface="B Nazanin" pitchFamily="2" charset="-78"/>
              </a:rPr>
              <a:t>وسایلی که برای مواقع ضروری در نظر می‌گیرید زیاد سنگین نباشند </a:t>
            </a:r>
            <a:endParaRPr lang="en-US" sz="2800" dirty="0" smtClean="0">
              <a:cs typeface="B Nazanin" pitchFamily="2" charset="-78"/>
            </a:endParaRPr>
          </a:p>
          <a:p>
            <a:pPr marL="0" indent="0" algn="justLow" rtl="1">
              <a:buNone/>
            </a:pP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4"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8130" name="Picture 2" descr="C:\Users\Public\Pictures\apple-abstract-textures-wallpapers-backgrounds-for-powerpoint.jpg"/>
          <p:cNvPicPr>
            <a:picLocks noChangeAspect="1" noChangeArrowheads="1"/>
          </p:cNvPicPr>
          <p:nvPr/>
        </p:nvPicPr>
        <p:blipFill>
          <a:blip r:embed="rId4" cstate="print"/>
          <a:srcRect/>
          <a:stretch>
            <a:fillRect/>
          </a:stretch>
        </p:blipFill>
        <p:spPr bwMode="auto">
          <a:xfrm>
            <a:off x="0" y="0"/>
            <a:ext cx="9143999" cy="6857999"/>
          </a:xfrm>
          <a:prstGeom prst="rect">
            <a:avLst/>
          </a:prstGeom>
          <a:noFill/>
        </p:spPr>
      </p:pic>
      <p:sp>
        <p:nvSpPr>
          <p:cNvPr id="8" name="TextBox 7"/>
          <p:cNvSpPr txBox="1"/>
          <p:nvPr/>
        </p:nvSpPr>
        <p:spPr>
          <a:xfrm>
            <a:off x="152400" y="609600"/>
            <a:ext cx="8763000" cy="1754326"/>
          </a:xfrm>
          <a:prstGeom prst="rect">
            <a:avLst/>
          </a:prstGeom>
          <a:noFill/>
        </p:spPr>
        <p:txBody>
          <a:bodyPr wrap="square" rtlCol="0">
            <a:spAutoFit/>
          </a:bodyPr>
          <a:lstStyle/>
          <a:p>
            <a:pPr algn="ctr" rtl="1"/>
            <a:r>
              <a:rPr lang="fa-IR" sz="4000" b="1" dirty="0" smtClean="0">
                <a:solidFill>
                  <a:schemeClr val="bg1"/>
                </a:solidFill>
                <a:effectLst>
                  <a:outerShdw blurRad="38100" dist="38100" dir="2700000" algn="tl">
                    <a:srgbClr val="000000">
                      <a:alpha val="43137"/>
                    </a:srgbClr>
                  </a:outerShdw>
                </a:effectLst>
                <a:cs typeface="B Nazanin" pitchFamily="2" charset="-78"/>
              </a:rPr>
              <a:t>مسئولیت محافظت از شهر را بر عهده بگیرید</a:t>
            </a:r>
          </a:p>
          <a:p>
            <a:pPr algn="ctr" rtl="1"/>
            <a:endParaRPr lang="en-US" sz="4000" dirty="0" smtClean="0">
              <a:solidFill>
                <a:schemeClr val="bg1"/>
              </a:solidFill>
              <a:effectLst>
                <a:outerShdw blurRad="38100" dist="38100" dir="2700000" algn="tl">
                  <a:srgbClr val="000000">
                    <a:alpha val="43137"/>
                  </a:srgbClr>
                </a:outerShdw>
              </a:effectLst>
              <a:cs typeface="B Nazanin" pitchFamily="2" charset="-78"/>
            </a:endParaRPr>
          </a:p>
          <a:p>
            <a:pPr algn="justLow"/>
            <a:endParaRPr lang="en-US" sz="2800" dirty="0">
              <a:solidFill>
                <a:schemeClr val="bg1"/>
              </a:solidFill>
              <a:effectLst>
                <a:outerShdw blurRad="38100" dist="38100" dir="2700000" algn="tl">
                  <a:srgbClr val="000000">
                    <a:alpha val="43137"/>
                  </a:srgbClr>
                </a:outerShdw>
              </a:effectLst>
              <a:cs typeface="B Nazanin" pitchFamily="2" charset="-78"/>
            </a:endParaRPr>
          </a:p>
        </p:txBody>
      </p:sp>
      <p:sp>
        <p:nvSpPr>
          <p:cNvPr id="9" name="TextBox 8"/>
          <p:cNvSpPr txBox="1"/>
          <p:nvPr/>
        </p:nvSpPr>
        <p:spPr>
          <a:xfrm>
            <a:off x="1143000" y="2057400"/>
            <a:ext cx="6858000" cy="3523400"/>
          </a:xfrm>
          <a:prstGeom prst="rect">
            <a:avLst/>
          </a:prstGeom>
          <a:noFill/>
        </p:spPr>
        <p:txBody>
          <a:bodyPr wrap="square" rtlCol="0">
            <a:spAutoFit/>
          </a:bodyPr>
          <a:lstStyle/>
          <a:p>
            <a:pPr algn="justLow" rtl="1">
              <a:lnSpc>
                <a:spcPct val="200000"/>
              </a:lnSpc>
            </a:pPr>
            <a:r>
              <a:rPr lang="fa-IR" dirty="0" smtClean="0">
                <a:solidFill>
                  <a:schemeClr val="bg1"/>
                </a:solidFill>
                <a:effectLst>
                  <a:outerShdw blurRad="38100" dist="38100" dir="2700000" algn="tl">
                    <a:srgbClr val="000000">
                      <a:alpha val="43137"/>
                    </a:srgbClr>
                  </a:outerShdw>
                </a:effectLst>
                <a:cs typeface="B Nazanin" pitchFamily="2" charset="-78"/>
              </a:rPr>
              <a:t>در </a:t>
            </a:r>
            <a:r>
              <a:rPr lang="fa-IR" sz="2400" dirty="0" smtClean="0">
                <a:solidFill>
                  <a:schemeClr val="bg1"/>
                </a:solidFill>
                <a:effectLst>
                  <a:outerShdw blurRad="38100" dist="38100" dir="2700000" algn="tl">
                    <a:srgbClr val="000000">
                      <a:alpha val="43137"/>
                    </a:srgbClr>
                  </a:outerShdw>
                </a:effectLst>
                <a:cs typeface="B Nazanin" pitchFamily="2" charset="-78"/>
              </a:rPr>
              <a:t>صورت وقوع سانحه، همسایگان و نهادهای شهری باید همکاری نزدیکی داشته باشند و به همدیگر یاری برسانند. برای محافظت شهر از </a:t>
            </a:r>
            <a:r>
              <a:rPr lang="fa-IR" sz="2000" dirty="0" smtClean="0">
                <a:solidFill>
                  <a:schemeClr val="bg1"/>
                </a:solidFill>
                <a:effectLst>
                  <a:outerShdw blurRad="38100" dist="38100" dir="2700000" algn="tl">
                    <a:srgbClr val="000000">
                      <a:alpha val="43137"/>
                    </a:srgbClr>
                  </a:outerShdw>
                </a:effectLst>
                <a:cs typeface="B Nazanin" pitchFamily="2" charset="-78"/>
              </a:rPr>
              <a:t>خسارت‌های</a:t>
            </a:r>
            <a:r>
              <a:rPr lang="fa-IR" sz="2400" dirty="0" smtClean="0">
                <a:solidFill>
                  <a:schemeClr val="bg1"/>
                </a:solidFill>
                <a:effectLst>
                  <a:outerShdw blurRad="38100" dist="38100" dir="2700000" algn="tl">
                    <a:srgbClr val="000000">
                      <a:alpha val="43137"/>
                    </a:srgbClr>
                  </a:outerShdw>
                </a:effectLst>
                <a:cs typeface="B Nazanin" pitchFamily="2" charset="-78"/>
              </a:rPr>
              <a:t> ناشی از سانحه، برقراری جلسات اجتماعی جهت مقابله با سوانح و آگاهی و وحدت و اتفاق‌نظر اهالی محل بسیارمهم و ضروری است.</a:t>
            </a:r>
            <a:endParaRPr lang="en-US" dirty="0" smtClean="0">
              <a:solidFill>
                <a:schemeClr val="bg1"/>
              </a:solidFill>
              <a:effectLst>
                <a:outerShdw blurRad="38100" dist="38100" dir="2700000" algn="tl">
                  <a:srgbClr val="000000">
                    <a:alpha val="43137"/>
                  </a:srgbClr>
                </a:outerShdw>
              </a:effectLst>
              <a:cs typeface="B Nazanin" pitchFamily="2" charset="-78"/>
            </a:endParaRPr>
          </a:p>
          <a:p>
            <a:pPr>
              <a:lnSpc>
                <a:spcPct val="200000"/>
              </a:lnSpc>
            </a:pP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صفحات تشکیل دهنده پوسته زمین</a:t>
            </a:r>
            <a:endParaRPr lang="en-US" sz="2800" dirty="0">
              <a:latin typeface="Andalus" pitchFamily="18" charset="-78"/>
              <a:cs typeface="B Koodak"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6" name="Picture 2" descr="C:\Documents and Settings\Ali\Desktop\TOT\ali hasan\A08.gif"/>
          <p:cNvPicPr>
            <a:picLocks noChangeAspect="1" noChangeArrowheads="1" noCrop="1"/>
          </p:cNvPicPr>
          <p:nvPr/>
        </p:nvPicPr>
        <p:blipFill>
          <a:blip r:embed="rId4" cstate="print"/>
          <a:srcRect/>
          <a:stretch>
            <a:fillRect/>
          </a:stretch>
        </p:blipFill>
        <p:spPr bwMode="auto">
          <a:xfrm>
            <a:off x="1295400" y="1295400"/>
            <a:ext cx="6408737" cy="4805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lide Number Placeholder 7"/>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آشنایی با گسل</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800" dirty="0" smtClean="0">
                <a:cs typeface="B Nazanin" pitchFamily="2" charset="-78"/>
              </a:rPr>
              <a:t>گسل، شكستگي بين دو قطعه سنگي از پوسته زمين است كه با جابجايي همراه است.</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pic>
        <p:nvPicPr>
          <p:cNvPr id="6" name="Picture 18" descr="D:\z\jozavat\zelzele\New Folder\GIS on basirat (Basirat)\strikeanimation2.gif"/>
          <p:cNvPicPr>
            <a:picLocks noChangeAspect="1" noChangeArrowheads="1" noCrop="1"/>
          </p:cNvPicPr>
          <p:nvPr/>
        </p:nvPicPr>
        <p:blipFill>
          <a:blip r:embed="rId4" cstate="print"/>
          <a:srcRect/>
          <a:stretch>
            <a:fillRect/>
          </a:stretch>
        </p:blipFill>
        <p:spPr bwMode="auto">
          <a:xfrm>
            <a:off x="762000" y="2743200"/>
            <a:ext cx="3471862" cy="2209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11" descr="D:\z\jozavat\zelzele\New Folder\GIS on basirat (Basirat)\obliqueanimation1.gif"/>
          <p:cNvPicPr>
            <a:picLocks noChangeAspect="1" noChangeArrowheads="1" noCrop="1"/>
          </p:cNvPicPr>
          <p:nvPr/>
        </p:nvPicPr>
        <p:blipFill>
          <a:blip r:embed="rId5" cstate="print"/>
          <a:srcRect/>
          <a:stretch>
            <a:fillRect/>
          </a:stretch>
        </p:blipFill>
        <p:spPr bwMode="auto">
          <a:xfrm>
            <a:off x="4876800" y="2743200"/>
            <a:ext cx="3429000" cy="22066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چگونه زلزله را اندازه‌گیری کنیم؟</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itchFamily="2" charset="-78"/>
              </a:rPr>
              <a:t>بارها در هنگام وقوع زلزله‌ها با كلمه بزرگي روبرو شده‌ايم. شايد كلمه شدت را نيز شنيده باشيد؛ اين دو مقياس مهم‌ترين مقياس‌هاي اندازه‌گيري زمين‌لرزه‌ها هستند كه قدرت يك زمين‌لرزه را از دو جنبه مختلف بيان مي‌كنند.</a:t>
            </a:r>
            <a:endParaRPr lang="en-US" dirty="0" smtClean="0">
              <a:cs typeface="B Nazanin" pitchFamily="2" charset="-78"/>
            </a:endParaRPr>
          </a:p>
          <a:p>
            <a:pPr algn="r" rtl="1"/>
            <a:endParaRPr lang="en-US" dirty="0"/>
          </a:p>
        </p:txBody>
      </p:sp>
      <p:pic>
        <p:nvPicPr>
          <p:cNvPr id="5" name="Picture 2" descr="D:\Goodarznia\Graphics\Arm And Logo\tdmmo_small_2.png"/>
          <p:cNvPicPr>
            <a:picLocks noChangeAspect="1" noChangeArrowheads="1"/>
          </p:cNvPicPr>
          <p:nvPr/>
        </p:nvPicPr>
        <p:blipFill>
          <a:blip r:embed="rId4" cstate="print"/>
          <a:srcRect/>
          <a:stretch>
            <a:fillRect/>
          </a:stretch>
        </p:blipFill>
        <p:spPr bwMode="auto">
          <a:xfrm>
            <a:off x="8534400" y="381000"/>
            <a:ext cx="406400" cy="406400"/>
          </a:xfrm>
          <a:prstGeom prst="rect">
            <a:avLst/>
          </a:prstGeom>
          <a:noFill/>
        </p:spPr>
      </p:pic>
      <p:pic>
        <p:nvPicPr>
          <p:cNvPr id="4098" name="Picture 2" descr="C:\Users\goodarznia.g\Desktop\20110311Japan.png"/>
          <p:cNvPicPr>
            <a:picLocks noChangeAspect="1" noChangeArrowheads="1"/>
          </p:cNvPicPr>
          <p:nvPr/>
        </p:nvPicPr>
        <p:blipFill>
          <a:blip r:embed="rId5" cstate="print"/>
          <a:srcRect/>
          <a:stretch>
            <a:fillRect/>
          </a:stretch>
        </p:blipFill>
        <p:spPr bwMode="auto">
          <a:xfrm>
            <a:off x="2667000" y="3657600"/>
            <a:ext cx="4038600" cy="2332291"/>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بزرگی زمین‌لرزه</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800" dirty="0" smtClean="0">
                <a:cs typeface="B Nazanin" pitchFamily="2" charset="-78"/>
              </a:rPr>
              <a:t>از بزرگي براي بيان انرژي كل آزادشده در جريان وقوع زلزله استفاده مي‌شود. واحدهاي مختلفي براي بزرگي زلزله ابداع شده كه معروف‌ترين آن‌ها در بين مردم ريشتر است.</a:t>
            </a:r>
          </a:p>
          <a:p>
            <a:pPr marL="0" indent="0" algn="r" rtl="1">
              <a:buNone/>
            </a:pPr>
            <a:endParaRPr lang="fa-IR" sz="2800" dirty="0" smtClean="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graphicFrame>
        <p:nvGraphicFramePr>
          <p:cNvPr id="6" name="Table 5"/>
          <p:cNvGraphicFramePr>
            <a:graphicFrameLocks noGrp="1"/>
          </p:cNvGraphicFramePr>
          <p:nvPr/>
        </p:nvGraphicFramePr>
        <p:xfrm>
          <a:off x="914400" y="2961640"/>
          <a:ext cx="7162800" cy="2219960"/>
        </p:xfrm>
        <a:graphic>
          <a:graphicData uri="http://schemas.openxmlformats.org/drawingml/2006/table">
            <a:tbl>
              <a:tblPr firstRow="1" bandRow="1">
                <a:tableStyleId>{5C22544A-7EE6-4342-B048-85BDC9FD1C3A}</a:tableStyleId>
              </a:tblPr>
              <a:tblGrid>
                <a:gridCol w="4880149"/>
                <a:gridCol w="2282651"/>
              </a:tblGrid>
              <a:tr h="370840">
                <a:tc>
                  <a:txBody>
                    <a:bodyPr/>
                    <a:lstStyle/>
                    <a:p>
                      <a:pPr algn="ctr" rtl="1"/>
                      <a:r>
                        <a:rPr lang="fa-IR" dirty="0" smtClean="0">
                          <a:cs typeface="B Nazanin" pitchFamily="2" charset="-78"/>
                        </a:rPr>
                        <a:t>اثر زمین‌لرزه </a:t>
                      </a:r>
                      <a:endParaRPr lang="en-US" dirty="0">
                        <a:cs typeface="B Nazanin" pitchFamily="2" charset="-78"/>
                      </a:endParaRPr>
                    </a:p>
                  </a:txBody>
                  <a:tcPr/>
                </a:tc>
                <a:tc>
                  <a:txBody>
                    <a:bodyPr/>
                    <a:lstStyle/>
                    <a:p>
                      <a:pPr algn="ctr" rtl="1"/>
                      <a:r>
                        <a:rPr lang="fa-IR" dirty="0" smtClean="0">
                          <a:cs typeface="B Nazanin" pitchFamily="2" charset="-78"/>
                        </a:rPr>
                        <a:t>بزرگی در</a:t>
                      </a:r>
                      <a:r>
                        <a:rPr lang="fa-IR" baseline="0" dirty="0" smtClean="0">
                          <a:cs typeface="B Nazanin" pitchFamily="2" charset="-78"/>
                        </a:rPr>
                        <a:t> مقیاس ریشتر</a:t>
                      </a:r>
                      <a:endParaRPr lang="en-US" dirty="0">
                        <a:cs typeface="B Nazanin" pitchFamily="2" charset="-78"/>
                      </a:endParaRPr>
                    </a:p>
                  </a:txBody>
                  <a:tcPr/>
                </a:tc>
              </a:tr>
              <a:tr h="370840">
                <a:tc>
                  <a:txBody>
                    <a:bodyPr/>
                    <a:lstStyle/>
                    <a:p>
                      <a:pPr algn="ctr" rtl="1"/>
                      <a:r>
                        <a:rPr lang="fa-IR" sz="1600" dirty="0" smtClean="0">
                          <a:cs typeface="B Nazanin" pitchFamily="2" charset="-78"/>
                        </a:rPr>
                        <a:t>غالباً</a:t>
                      </a:r>
                      <a:r>
                        <a:rPr lang="fa-IR" sz="1600" baseline="0" dirty="0" smtClean="0">
                          <a:cs typeface="B Nazanin" pitchFamily="2" charset="-78"/>
                        </a:rPr>
                        <a:t> احساس نمی‌شوند</a:t>
                      </a:r>
                      <a:endParaRPr lang="en-US" sz="1600" dirty="0">
                        <a:cs typeface="B Nazanin" pitchFamily="2" charset="-78"/>
                      </a:endParaRPr>
                    </a:p>
                  </a:txBody>
                  <a:tcPr/>
                </a:tc>
                <a:tc>
                  <a:txBody>
                    <a:bodyPr/>
                    <a:lstStyle/>
                    <a:p>
                      <a:pPr algn="ctr" rtl="1"/>
                      <a:r>
                        <a:rPr lang="fa-IR" dirty="0" smtClean="0">
                          <a:cs typeface="B Nazanin" pitchFamily="2" charset="-78"/>
                        </a:rPr>
                        <a:t>کمتر از 3</a:t>
                      </a:r>
                      <a:endParaRPr lang="en-US" dirty="0">
                        <a:cs typeface="B Nazanin" pitchFamily="2" charset="-78"/>
                      </a:endParaRPr>
                    </a:p>
                  </a:txBody>
                  <a:tcPr/>
                </a:tc>
              </a:tr>
              <a:tr h="370840">
                <a:tc>
                  <a:txBody>
                    <a:bodyPr/>
                    <a:lstStyle/>
                    <a:p>
                      <a:pPr algn="ctr" rtl="1"/>
                      <a:r>
                        <a:rPr lang="fa-IR" sz="1600" dirty="0" smtClean="0">
                          <a:cs typeface="B Nazanin" pitchFamily="2" charset="-78"/>
                        </a:rPr>
                        <a:t>فقط لرزش ایجاد</a:t>
                      </a:r>
                      <a:r>
                        <a:rPr lang="fa-IR" sz="1600" baseline="0" dirty="0" smtClean="0">
                          <a:cs typeface="B Nazanin" pitchFamily="2" charset="-78"/>
                        </a:rPr>
                        <a:t> می‌کنند و خسارات جدی به‌ بار نمی‌آورند</a:t>
                      </a:r>
                      <a:endParaRPr lang="en-US" sz="1600" dirty="0">
                        <a:cs typeface="B Nazanin" pitchFamily="2" charset="-78"/>
                      </a:endParaRPr>
                    </a:p>
                  </a:txBody>
                  <a:tcPr/>
                </a:tc>
                <a:tc>
                  <a:txBody>
                    <a:bodyPr/>
                    <a:lstStyle/>
                    <a:p>
                      <a:pPr algn="ctr" rtl="1"/>
                      <a:r>
                        <a:rPr lang="fa-IR" dirty="0" smtClean="0">
                          <a:cs typeface="B Nazanin" pitchFamily="2" charset="-78"/>
                        </a:rPr>
                        <a:t>بین 3 تا 5</a:t>
                      </a:r>
                      <a:endParaRPr lang="en-US" dirty="0">
                        <a:cs typeface="B Nazanin" pitchFamily="2" charset="-78"/>
                      </a:endParaRPr>
                    </a:p>
                  </a:txBody>
                  <a:tcPr/>
                </a:tc>
              </a:tr>
              <a:tr h="370840">
                <a:tc>
                  <a:txBody>
                    <a:bodyPr/>
                    <a:lstStyle/>
                    <a:p>
                      <a:pPr algn="ctr" rtl="1"/>
                      <a:r>
                        <a:rPr lang="fa-IR" sz="1600" dirty="0" smtClean="0">
                          <a:cs typeface="B Nazanin" pitchFamily="2" charset="-78"/>
                        </a:rPr>
                        <a:t>باعث ایجاد خسارت به ساختمان‌های</a:t>
                      </a:r>
                      <a:r>
                        <a:rPr lang="fa-IR" sz="1600" baseline="0" dirty="0" smtClean="0">
                          <a:cs typeface="B Nazanin" pitchFamily="2" charset="-78"/>
                        </a:rPr>
                        <a:t> ضیف می‌شوند</a:t>
                      </a:r>
                      <a:endParaRPr lang="en-US" sz="1600" dirty="0">
                        <a:cs typeface="B Nazanin" pitchFamily="2" charset="-78"/>
                      </a:endParaRPr>
                    </a:p>
                  </a:txBody>
                  <a:tcPr/>
                </a:tc>
                <a:tc>
                  <a:txBody>
                    <a:bodyPr/>
                    <a:lstStyle/>
                    <a:p>
                      <a:pPr algn="ctr" rtl="1"/>
                      <a:r>
                        <a:rPr lang="fa-IR" dirty="0" smtClean="0">
                          <a:cs typeface="B Nazanin" pitchFamily="2" charset="-78"/>
                        </a:rPr>
                        <a:t>بین 5 تا 6</a:t>
                      </a:r>
                      <a:endParaRPr lang="en-US" dirty="0">
                        <a:cs typeface="B Nazanin" pitchFamily="2" charset="-78"/>
                      </a:endParaRPr>
                    </a:p>
                  </a:txBody>
                  <a:tcPr/>
                </a:tc>
              </a:tr>
              <a:tr h="370840">
                <a:tc>
                  <a:txBody>
                    <a:bodyPr/>
                    <a:lstStyle/>
                    <a:p>
                      <a:pPr algn="ctr" rtl="1"/>
                      <a:r>
                        <a:rPr lang="fa-IR" sz="1600" dirty="0" smtClean="0">
                          <a:cs typeface="B Nazanin" pitchFamily="2" charset="-78"/>
                        </a:rPr>
                        <a:t>پر قدرت</a:t>
                      </a:r>
                      <a:r>
                        <a:rPr lang="fa-IR" sz="1600" baseline="0" dirty="0" smtClean="0">
                          <a:cs typeface="B Nazanin" pitchFamily="2" charset="-78"/>
                        </a:rPr>
                        <a:t> بوده و تا ده‌ها کیلومتر از مرکز زلزله خسارت وارد می‌کنند</a:t>
                      </a:r>
                      <a:endParaRPr lang="en-US" sz="1600" dirty="0">
                        <a:cs typeface="B Nazanin" pitchFamily="2" charset="-78"/>
                      </a:endParaRPr>
                    </a:p>
                  </a:txBody>
                  <a:tcPr/>
                </a:tc>
                <a:tc>
                  <a:txBody>
                    <a:bodyPr/>
                    <a:lstStyle/>
                    <a:p>
                      <a:pPr algn="ctr" rtl="1"/>
                      <a:r>
                        <a:rPr lang="fa-IR" dirty="0" smtClean="0">
                          <a:cs typeface="B Nazanin" pitchFamily="2" charset="-78"/>
                        </a:rPr>
                        <a:t>بین 6 تا 7</a:t>
                      </a:r>
                      <a:endParaRPr lang="en-US" dirty="0">
                        <a:cs typeface="B Nazanin" pitchFamily="2" charset="-78"/>
                      </a:endParaRPr>
                    </a:p>
                  </a:txBody>
                  <a:tcPr/>
                </a:tc>
              </a:tr>
              <a:tr h="335280">
                <a:tc>
                  <a:txBody>
                    <a:bodyPr/>
                    <a:lstStyle/>
                    <a:p>
                      <a:pPr algn="ctr" rtl="1"/>
                      <a:r>
                        <a:rPr lang="fa-IR" sz="1600" dirty="0" smtClean="0">
                          <a:cs typeface="B Nazanin" pitchFamily="2" charset="-78"/>
                        </a:rPr>
                        <a:t>کمتر به</a:t>
                      </a:r>
                      <a:r>
                        <a:rPr lang="fa-IR" sz="1600" baseline="0" dirty="0" smtClean="0">
                          <a:cs typeface="B Nazanin" pitchFamily="2" charset="-78"/>
                        </a:rPr>
                        <a:t> وقوع می‌پیوندد ولی در صورت وقوع خسارات آن بسیار سنگین است</a:t>
                      </a:r>
                      <a:endParaRPr lang="en-US" sz="1600" dirty="0">
                        <a:cs typeface="B Nazanin" pitchFamily="2" charset="-78"/>
                      </a:endParaRPr>
                    </a:p>
                  </a:txBody>
                  <a:tcPr/>
                </a:tc>
                <a:tc>
                  <a:txBody>
                    <a:bodyPr/>
                    <a:lstStyle/>
                    <a:p>
                      <a:pPr algn="ctr" rtl="1"/>
                      <a:r>
                        <a:rPr lang="fa-IR" dirty="0" smtClean="0">
                          <a:cs typeface="B Nazanin" pitchFamily="2" charset="-78"/>
                        </a:rPr>
                        <a:t>بین7 تا 8</a:t>
                      </a:r>
                      <a:endParaRPr lang="en-US" dirty="0">
                        <a:cs typeface="B Nazanin" pitchFamily="2" charset="-78"/>
                      </a:endParaRPr>
                    </a:p>
                  </a:txBody>
                  <a:tcPr/>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05400" cy="563562"/>
          </a:xfrm>
        </p:spPr>
        <p:txBody>
          <a:bodyPr>
            <a:noAutofit/>
          </a:bodyPr>
          <a:lstStyle/>
          <a:p>
            <a:pPr algn="r" rtl="1"/>
            <a:r>
              <a:rPr lang="fa-IR" sz="2800" dirty="0" smtClean="0">
                <a:latin typeface="Andalus" pitchFamily="18" charset="-78"/>
                <a:cs typeface="B Koodak" pitchFamily="2" charset="-78"/>
              </a:rPr>
              <a:t>شدت لرزش‌ها</a:t>
            </a:r>
            <a:endParaRPr lang="en-US" sz="2800" dirty="0">
              <a:latin typeface="Andalus" pitchFamily="18" charset="-78"/>
              <a:cs typeface="B Koodak" pitchFamily="2" charset="-78"/>
            </a:endParaRPr>
          </a:p>
        </p:txBody>
      </p:sp>
      <p:sp>
        <p:nvSpPr>
          <p:cNvPr id="3" name="Content Placeholder 2"/>
          <p:cNvSpPr>
            <a:spLocks noGrp="1"/>
          </p:cNvSpPr>
          <p:nvPr>
            <p:ph idx="1"/>
          </p:nvPr>
        </p:nvSpPr>
        <p:spPr/>
        <p:txBody>
          <a:bodyPr>
            <a:normAutofit/>
          </a:bodyPr>
          <a:lstStyle/>
          <a:p>
            <a:pPr marL="0" indent="0" algn="justLow" rtl="1">
              <a:buNone/>
            </a:pPr>
            <a:r>
              <a:rPr lang="fa-IR" sz="2800" dirty="0" smtClean="0">
                <a:cs typeface="B Nazanin" pitchFamily="2" charset="-78"/>
              </a:rPr>
              <a:t>شدت زلزله براي بيان ميزان خرابي‌ها و خسارت زلزله بيان مي‌شود و در هر زلزله شدت زلزله در مناطق مختلف اطراف كانون زلزله تابع ميزان فاصله آن‌ها از كانون زلزله و يا گسل مسبب زلزله است.</a:t>
            </a:r>
          </a:p>
          <a:p>
            <a:pPr marL="0" indent="0" algn="justLow" rtl="1">
              <a:buNone/>
            </a:pPr>
            <a:r>
              <a:rPr lang="fa-IR" sz="2800" dirty="0" smtClean="0">
                <a:cs typeface="B Nazanin" pitchFamily="2" charset="-78"/>
              </a:rPr>
              <a:t> براي بيان شدت زلزله در كشورهاي مختلف مقياس‌هاي مختلفي ايجاد شده كه معروف‌ترين آن‌ها مركالي اصلاح شده است. </a:t>
            </a:r>
          </a:p>
          <a:p>
            <a:pPr marL="0" indent="0" algn="justLow" rtl="1">
              <a:buNone/>
            </a:pPr>
            <a:r>
              <a:rPr lang="fa-IR" sz="2800" dirty="0" smtClean="0">
                <a:cs typeface="B Nazanin" pitchFamily="2" charset="-78"/>
              </a:rPr>
              <a:t>در اين مقياس، شدت زلزله در 12 دسته يا درجه مختلف تعريف شده است كه درجه 1 معرف خفيف‌ترين لرزش‌ها و درجه 12 معرف شديدترين لرزش‌ها هستند.</a:t>
            </a:r>
            <a:endParaRPr lang="en-US" sz="2800" dirty="0">
              <a:cs typeface="B Nazanin" pitchFamily="2" charset="-78"/>
            </a:endParaRPr>
          </a:p>
        </p:txBody>
      </p:sp>
      <p:pic>
        <p:nvPicPr>
          <p:cNvPr id="5" name="Picture 2" descr="D:\Goodarznia\Graphics\Arm And Logo\tdmmo_small_2.png"/>
          <p:cNvPicPr>
            <a:picLocks noChangeAspect="1" noChangeArrowheads="1"/>
          </p:cNvPicPr>
          <p:nvPr/>
        </p:nvPicPr>
        <p:blipFill>
          <a:blip r:embed="rId3" cstate="print"/>
          <a:srcRect/>
          <a:stretch>
            <a:fillRect/>
          </a:stretch>
        </p:blipFill>
        <p:spPr bwMode="auto">
          <a:xfrm>
            <a:off x="8534400" y="381000"/>
            <a:ext cx="406400" cy="406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2180</Words>
  <Application>Microsoft Office PowerPoint</Application>
  <PresentationFormat>On-screen Show (4:3)</PresentationFormat>
  <Paragraphs>257</Paragraphs>
  <Slides>45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Andalus</vt:lpstr>
      <vt:lpstr>Arial</vt:lpstr>
      <vt:lpstr>B Koodak</vt:lpstr>
      <vt:lpstr>B Nazanin</vt:lpstr>
      <vt:lpstr>Calibri</vt:lpstr>
      <vt:lpstr>IranNastaliq</vt:lpstr>
      <vt:lpstr>PAZar</vt:lpstr>
      <vt:lpstr>Office Theme</vt:lpstr>
      <vt:lpstr>PowerPoint Presentation</vt:lpstr>
      <vt:lpstr>PowerPoint Presentation</vt:lpstr>
      <vt:lpstr>زلزله چیست؟</vt:lpstr>
      <vt:lpstr>ساختار کره زمین</vt:lpstr>
      <vt:lpstr>صفحات تشکیل دهنده پوسته زمین</vt:lpstr>
      <vt:lpstr>آشنایی با گسل</vt:lpstr>
      <vt:lpstr>چگونه زلزله را اندازه‌گیری کنیم؟</vt:lpstr>
      <vt:lpstr>بزرگی زمین‌لرزه</vt:lpstr>
      <vt:lpstr>شدت لرزش‌ها</vt:lpstr>
      <vt:lpstr>شدت لرزش‌ها</vt:lpstr>
      <vt:lpstr>شدت لرزش‌ها</vt:lpstr>
      <vt:lpstr>شدت لرزش‌ها</vt:lpstr>
      <vt:lpstr>شدت لرزش‌ها</vt:lpstr>
      <vt:lpstr>شدت لرزش‌ها</vt:lpstr>
      <vt:lpstr>شدت لرزش‌ها</vt:lpstr>
      <vt:lpstr>شدت لرزش‌ها</vt:lpstr>
      <vt:lpstr>شدت لرزش‌ها</vt:lpstr>
      <vt:lpstr>شدت لرزش‌ها</vt:lpstr>
      <vt:lpstr>شدت لرزش‌ها</vt:lpstr>
      <vt:lpstr>لرزه‌خیزی ایران</vt:lpstr>
      <vt:lpstr>لرزه‌خیزی شهر تهران</vt:lpstr>
      <vt:lpstr>PowerPoint Presentation</vt:lpstr>
      <vt:lpstr>کاهش خطرات ناشی از وسائل منزل</vt:lpstr>
      <vt:lpstr>کاهش خطرات ناشی از وسائل منزل</vt:lpstr>
      <vt:lpstr>کاهش خطرات ناشی از وسائل منزل</vt:lpstr>
      <vt:lpstr>آمادگی هنگام وقوع زلزله</vt:lpstr>
      <vt:lpstr>اگر در منزل هستید</vt:lpstr>
      <vt:lpstr>اگر در منزل هستید</vt:lpstr>
      <vt:lpstr>اگر در خیابان هستید</vt:lpstr>
      <vt:lpstr>اگر در فروشگاه‌های بزرگ یا در مرکز خرید هستید</vt:lpstr>
      <vt:lpstr>اگرکه مشغول رانندگی هستید</vt:lpstr>
      <vt:lpstr>اگر در قطار، مترو، زیرگذر یا اتوبوس هستید</vt:lpstr>
      <vt:lpstr>آمادگی پس از وقوع زلزله</vt:lpstr>
      <vt:lpstr>اگر داخل ساختمان هستید</vt:lpstr>
      <vt:lpstr>اگر داخل ساختمان هستید</vt:lpstr>
      <vt:lpstr>اگر داخل ساختمان هستید</vt:lpstr>
      <vt:lpstr>اگر داخل ساختمان هستید</vt:lpstr>
      <vt:lpstr>اگر خارج ساختمان هستید</vt:lpstr>
      <vt:lpstr>اگر خارج ساختمان هستید</vt:lpstr>
      <vt:lpstr>PowerPoint Presentation</vt:lpstr>
      <vt:lpstr>مسائل مهم بعد از وقوع سانحه</vt:lpstr>
      <vt:lpstr>تعین وظایف اعضای خانواده پس از سانحه</vt:lpstr>
      <vt:lpstr>تعین وظایف اعضای خانواده پس از سانحه</vt:lpstr>
      <vt:lpstr>مرور راه‌های خروجی و تخلیه اضطراری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goodarznia.g</dc:creator>
  <cp:lastModifiedBy>haghighat.s</cp:lastModifiedBy>
  <cp:revision>72</cp:revision>
  <dcterms:created xsi:type="dcterms:W3CDTF">2006-08-16T00:00:00Z</dcterms:created>
  <dcterms:modified xsi:type="dcterms:W3CDTF">2016-10-01T05:53:30Z</dcterms:modified>
</cp:coreProperties>
</file>