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35" r:id="rId1"/>
  </p:sldMasterIdLst>
  <p:notesMasterIdLst>
    <p:notesMasterId r:id="rId42"/>
  </p:notesMasterIdLst>
  <p:handoutMasterIdLst>
    <p:handoutMasterId r:id="rId43"/>
  </p:handoutMasterIdLst>
  <p:sldIdLst>
    <p:sldId id="699" r:id="rId2"/>
    <p:sldId id="648" r:id="rId3"/>
    <p:sldId id="728" r:id="rId4"/>
    <p:sldId id="729" r:id="rId5"/>
    <p:sldId id="730" r:id="rId6"/>
    <p:sldId id="731" r:id="rId7"/>
    <p:sldId id="732" r:id="rId8"/>
    <p:sldId id="733" r:id="rId9"/>
    <p:sldId id="734" r:id="rId10"/>
    <p:sldId id="735" r:id="rId11"/>
    <p:sldId id="736" r:id="rId12"/>
    <p:sldId id="737" r:id="rId13"/>
    <p:sldId id="738" r:id="rId14"/>
    <p:sldId id="739" r:id="rId15"/>
    <p:sldId id="721" r:id="rId16"/>
    <p:sldId id="701" r:id="rId17"/>
    <p:sldId id="702" r:id="rId18"/>
    <p:sldId id="720" r:id="rId19"/>
    <p:sldId id="703" r:id="rId20"/>
    <p:sldId id="717" r:id="rId21"/>
    <p:sldId id="704" r:id="rId22"/>
    <p:sldId id="718" r:id="rId23"/>
    <p:sldId id="705" r:id="rId24"/>
    <p:sldId id="706" r:id="rId25"/>
    <p:sldId id="707" r:id="rId26"/>
    <p:sldId id="719" r:id="rId27"/>
    <p:sldId id="708" r:id="rId28"/>
    <p:sldId id="715" r:id="rId29"/>
    <p:sldId id="709" r:id="rId30"/>
    <p:sldId id="710" r:id="rId31"/>
    <p:sldId id="711" r:id="rId32"/>
    <p:sldId id="716" r:id="rId33"/>
    <p:sldId id="712" r:id="rId34"/>
    <p:sldId id="713" r:id="rId35"/>
    <p:sldId id="740" r:id="rId36"/>
    <p:sldId id="714" r:id="rId37"/>
    <p:sldId id="723" r:id="rId38"/>
    <p:sldId id="724" r:id="rId39"/>
    <p:sldId id="725" r:id="rId40"/>
    <p:sldId id="727" r:id="rId41"/>
  </p:sldIdLst>
  <p:sldSz cx="9144000" cy="6858000" type="screen4x3"/>
  <p:notesSz cx="6781800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modifyVerifier cryptProviderType="rsaAES" cryptAlgorithmClass="hash" cryptAlgorithmType="typeAny" cryptAlgorithmSid="14" spinCount="100000" saltData="cGCQQ6Azeb62qlfRM8egeQ==" hashData="4lhcGKtrKGg5DNWNeHIeVqR9QtL1wjjFS4rDzk9aH3C90MwgWu8fWftijwfjjSyVM6BNhygtaZlsFxSqWxs7M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FF"/>
    <a:srgbClr val="FFFF00"/>
    <a:srgbClr val="00CC66"/>
    <a:srgbClr val="66FF66"/>
    <a:srgbClr val="000000"/>
    <a:srgbClr val="3399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832A15B-AE82-445F-96AE-D8747FA7EE57}" type="datetimeFigureOut">
              <a:rPr lang="en-US"/>
              <a:pPr>
                <a:defRPr/>
              </a:pPr>
              <a:t>10/1/2016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3461583-B48C-43DC-890B-94ADFA967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52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43338" y="9428163"/>
            <a:ext cx="29384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428163"/>
            <a:ext cx="29384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FABBE8D-3CA6-459F-BE5C-3363E8CEE31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82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55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6D73C-D476-452C-9548-97996525D982}" type="slidenum">
              <a:rPr lang="fa-IR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2050" cy="4465637"/>
          </a:xfrm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63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218A64-CC0D-4264-AD46-3217E2D46379}" type="slidenum">
              <a:rPr lang="fa-IR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6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879FD8-2E7E-4728-967B-8C3D0716ACE8}" type="slidenum">
              <a:rPr lang="fa-IR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1588" y="9428163"/>
            <a:ext cx="29384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fld id="{A6E39B97-80C5-4694-A706-2299E1051DFA}" type="slidenum">
              <a:rPr lang="fa-IR" sz="1200"/>
              <a:pPr/>
              <a:t>5</a:t>
            </a:fld>
            <a:endParaRPr lang="en-US" sz="120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pPr eaLnBrk="1" hangingPunct="1"/>
            <a:endParaRPr lang="fa-I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0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D9BBB6-73CE-4A54-9825-78F882B61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541BC-1392-4231-829B-8B5A9E749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60A5E-39A5-425F-9166-090546E81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teh-100000"/>
          <p:cNvPicPr>
            <a:picLocks noChangeAspect="1" noChangeArrowheads="1"/>
          </p:cNvPicPr>
          <p:nvPr userDrawn="1"/>
        </p:nvPicPr>
        <p:blipFill>
          <a:blip r:embed="rId2" cstate="print"/>
          <a:srcRect r="7912"/>
          <a:stretch>
            <a:fillRect/>
          </a:stretch>
        </p:blipFill>
        <p:spPr bwMode="auto">
          <a:xfrm>
            <a:off x="-39688" y="-857250"/>
            <a:ext cx="918368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-63500" y="4559300"/>
            <a:ext cx="9286875" cy="157162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 descr="1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17076">
            <a:off x="917575" y="1655763"/>
            <a:ext cx="4164013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357688"/>
            <a:ext cx="7874000" cy="223837"/>
          </a:xfrm>
          <a:prstGeom prst="rect">
            <a:avLst/>
          </a:prstGeom>
          <a:solidFill>
            <a:srgbClr val="00CC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0" y="4357688"/>
            <a:ext cx="1273175" cy="214312"/>
          </a:xfrm>
          <a:prstGeom prst="rect">
            <a:avLst/>
          </a:prstGeom>
          <a:solidFill>
            <a:srgbClr val="0000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invGray">
          <a:xfrm flipH="1">
            <a:off x="8834438" y="0"/>
            <a:ext cx="95250" cy="2060575"/>
          </a:xfrm>
          <a:prstGeom prst="rect">
            <a:avLst/>
          </a:prstGeom>
          <a:solidFill>
            <a:srgbClr val="0000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678863" cy="5383213"/>
          </a:xfrm>
          <a:prstGeom prst="rect">
            <a:avLst/>
          </a:prstGeom>
          <a:noFill/>
          <a:ln w="19050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4683125" y="908050"/>
            <a:ext cx="4786313" cy="1439863"/>
          </a:xfrm>
          <a:prstGeom prst="rect">
            <a:avLst/>
          </a:prstGeom>
          <a:noFill/>
          <a:ln w="19050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invGray">
          <a:xfrm>
            <a:off x="611188" y="1916113"/>
            <a:ext cx="7921625" cy="1584325"/>
          </a:xfrm>
          <a:prstGeom prst="rect">
            <a:avLst/>
          </a:prstGeom>
          <a:noFill/>
          <a:ln w="19050" algn="ctr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55CB2-D241-4F52-8E48-755C4662233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3275-6941-411E-8E32-9B65D318FBC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8F651-81C5-40BA-AAB8-D6E9108D6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CE945-4F52-443E-B578-8B005BE38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9E189-C6CE-4BA3-962F-9E851CA6B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CC55B9-4889-4B31-BD7D-B494E3E34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841A7-3CED-4C29-BE12-3704164CB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9733F-D0DE-4301-9514-BD4F8D9A0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759AF-CB98-4856-9169-7C3DE2A8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2A5D4-F08F-4935-809D-6EA8F23FD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rtl="1" eaLnBrk="1" latinLnBrk="0" hangingPunct="1">
              <a:defRPr kumimoji="0" sz="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rtl="1" eaLnBrk="1" latinLnBrk="0" hangingPunct="1">
              <a:defRPr kumimoji="0" sz="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rtl="1" eaLnBrk="1" latinLnBrk="0" hangingPunct="1">
              <a:defRPr kumimoji="0" sz="18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F4E7CE-C866-4B1E-BDA0-60A89F47C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32" r:id="rId2"/>
    <p:sldLayoutId id="2147484233" r:id="rId3"/>
    <p:sldLayoutId id="2147484234" r:id="rId4"/>
    <p:sldLayoutId id="2147484241" r:id="rId5"/>
    <p:sldLayoutId id="2147484242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3" r:id="rId12"/>
    <p:sldLayoutId id="2147484244" r:id="rId13"/>
    <p:sldLayoutId id="2147484245" r:id="rId14"/>
    <p:sldLayoutId id="214748424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:\Office\arm\Tdmmo Logo Ty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944" y="1412776"/>
            <a:ext cx="6884988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5938" y="4786313"/>
            <a:ext cx="5715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4000" dirty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مقابله با سیل و آبگرفتگی</a:t>
            </a:r>
          </a:p>
          <a:p>
            <a:pPr algn="ctr" rtl="1">
              <a:defRPr/>
            </a:pPr>
            <a:endParaRPr lang="fa-IR" sz="4000" dirty="0">
              <a:solidFill>
                <a:schemeClr val="accent2">
                  <a:lumMod val="75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6215063" y="928688"/>
            <a:ext cx="24669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a-IR" b="1" kern="0" dirty="0">
                <a:latin typeface="+mj-lt"/>
                <a:ea typeface="+mj-ea"/>
                <a:cs typeface="B Titr" pitchFamily="2" charset="-78"/>
              </a:rPr>
              <a:t>سيلاب پاكستان-2010</a:t>
            </a:r>
          </a:p>
          <a:p>
            <a:pPr algn="ctr">
              <a:defRPr/>
            </a:pPr>
            <a:endParaRPr lang="fa-IR" b="1" kern="0" dirty="0"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18435" name="Picture 4" descr="11507_7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8"/>
            <a:ext cx="33655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539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4143375"/>
            <a:ext cx="37750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11492_37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1388" y="2214563"/>
            <a:ext cx="51054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140699.jpg"/>
          <p:cNvPicPr>
            <a:picLocks noChangeAspect="1"/>
          </p:cNvPicPr>
          <p:nvPr/>
        </p:nvPicPr>
        <p:blipFill>
          <a:blip r:embed="rId2" cstate="print"/>
          <a:srcRect l="22729" t="1843" r="17577" b="31807"/>
          <a:stretch>
            <a:fillRect/>
          </a:stretch>
        </p:blipFill>
        <p:spPr bwMode="auto">
          <a:xfrm>
            <a:off x="285750" y="4214813"/>
            <a:ext cx="297656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6215063" y="928688"/>
            <a:ext cx="24669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a-IR" b="1" kern="0" dirty="0">
                <a:latin typeface="+mj-lt"/>
                <a:ea typeface="+mj-ea"/>
                <a:cs typeface="B Titr" pitchFamily="2" charset="-78"/>
              </a:rPr>
              <a:t>سيلاب استراليا-2011</a:t>
            </a:r>
          </a:p>
          <a:p>
            <a:pPr algn="ctr">
              <a:defRPr/>
            </a:pPr>
            <a:endParaRPr lang="fa-IR" b="1" kern="0" dirty="0">
              <a:latin typeface="+mj-lt"/>
              <a:ea typeface="+mj-ea"/>
              <a:cs typeface="B Titr" pitchFamily="2" charset="-78"/>
            </a:endParaRPr>
          </a:p>
          <a:p>
            <a:pPr algn="ctr">
              <a:defRPr/>
            </a:pPr>
            <a:r>
              <a:rPr lang="fa-IR" sz="1400" b="1" kern="0" dirty="0">
                <a:latin typeface="+mj-lt"/>
                <a:ea typeface="+mj-ea"/>
                <a:cs typeface="B Titr" pitchFamily="2" charset="-78"/>
              </a:rPr>
              <a:t>35 كشته و</a:t>
            </a:r>
          </a:p>
          <a:p>
            <a:pPr algn="ctr">
              <a:defRPr/>
            </a:pPr>
            <a:r>
              <a:rPr lang="fa-IR" sz="1400" b="1" kern="0" dirty="0">
                <a:latin typeface="+mj-lt"/>
                <a:ea typeface="+mj-ea"/>
                <a:cs typeface="B Titr" pitchFamily="2" charset="-78"/>
              </a:rPr>
              <a:t>حدود 30 ميليارد دلار خسارت</a:t>
            </a:r>
            <a:endParaRPr lang="en-US" sz="1400" b="1" kern="0" dirty="0"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19460" name="Picture 9" descr="BrisbaneRiv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6175" y="2765425"/>
            <a:ext cx="54578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brisbane riv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642938"/>
            <a:ext cx="42862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3786188" y="6286500"/>
            <a:ext cx="1214437" cy="5715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a-IR" sz="1300" b="1" kern="0" dirty="0">
                <a:latin typeface="+mj-lt"/>
                <a:ea typeface="+mj-ea"/>
                <a:cs typeface="B Titr" pitchFamily="2" charset="-78"/>
              </a:rPr>
              <a:t>رودخانه بريسبين - شهر بريسبين</a:t>
            </a:r>
            <a:endParaRPr lang="en-US" sz="1300" b="1" kern="0" dirty="0"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9463" name="Up Arrow 6"/>
          <p:cNvSpPr>
            <a:spLocks noChangeArrowheads="1"/>
          </p:cNvSpPr>
          <p:nvPr/>
        </p:nvSpPr>
        <p:spPr bwMode="auto">
          <a:xfrm>
            <a:off x="4143375" y="3429000"/>
            <a:ext cx="214313" cy="357188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rtl="1"/>
            <a:endParaRPr lang="fa-IR"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6429375" y="714375"/>
            <a:ext cx="24669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a-IR" b="1" kern="0" dirty="0">
                <a:latin typeface="+mj-lt"/>
                <a:ea typeface="+mj-ea"/>
                <a:cs typeface="B Titr" pitchFamily="2" charset="-78"/>
              </a:rPr>
              <a:t>سونامي ژاپن-2011</a:t>
            </a:r>
          </a:p>
          <a:p>
            <a:pPr algn="ctr">
              <a:defRPr/>
            </a:pPr>
            <a:endParaRPr lang="fa-IR" sz="1400" b="1" kern="0" dirty="0">
              <a:latin typeface="+mj-lt"/>
              <a:ea typeface="+mj-ea"/>
              <a:cs typeface="B Titr" pitchFamily="2" charset="-78"/>
            </a:endParaRPr>
          </a:p>
          <a:p>
            <a:pPr algn="ctr">
              <a:defRPr/>
            </a:pPr>
            <a:r>
              <a:rPr lang="fa-IR" sz="1400" b="1" kern="0" dirty="0">
                <a:latin typeface="+mj-lt"/>
                <a:ea typeface="+mj-ea"/>
                <a:cs typeface="B Titr" pitchFamily="2" charset="-78"/>
              </a:rPr>
              <a:t>بيش از 15 هزار كشته و</a:t>
            </a:r>
          </a:p>
          <a:p>
            <a:pPr algn="ctr">
              <a:defRPr/>
            </a:pPr>
            <a:r>
              <a:rPr lang="fa-IR" sz="1400" b="1" kern="0" dirty="0">
                <a:latin typeface="+mj-lt"/>
                <a:ea typeface="+mj-ea"/>
                <a:cs typeface="B Titr" pitchFamily="2" charset="-78"/>
              </a:rPr>
              <a:t>بيش از 220 ميليارد دلار خسارت</a:t>
            </a:r>
            <a:endParaRPr lang="en-US" sz="1400" b="1" kern="0" dirty="0"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20483" name="Group 10"/>
          <p:cNvGrpSpPr>
            <a:grpSpLocks/>
          </p:cNvGrpSpPr>
          <p:nvPr/>
        </p:nvGrpSpPr>
        <p:grpSpPr bwMode="auto">
          <a:xfrm>
            <a:off x="214313" y="214313"/>
            <a:ext cx="5786437" cy="3571875"/>
            <a:chOff x="357158" y="1000108"/>
            <a:chExt cx="8496300" cy="5210175"/>
          </a:xfrm>
        </p:grpSpPr>
        <p:pic>
          <p:nvPicPr>
            <p:cNvPr id="2048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58" y="1000108"/>
              <a:ext cx="8496300" cy="521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正方形/長方形 5"/>
            <p:cNvSpPr>
              <a:spLocks noChangeArrowheads="1"/>
            </p:cNvSpPr>
            <p:nvPr/>
          </p:nvSpPr>
          <p:spPr bwMode="auto">
            <a:xfrm>
              <a:off x="684213" y="1282687"/>
              <a:ext cx="2087562" cy="2889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altLang="ja-JP" sz="1000">
                  <a:cs typeface="B Titr" pitchFamily="2" charset="-78"/>
                </a:rPr>
                <a:t>Iwanuma city, Miyagi</a:t>
              </a:r>
              <a:endParaRPr lang="ja-JP" altLang="en-US" sz="1000">
                <a:cs typeface="B Titr" pitchFamily="2" charset="-78"/>
              </a:endParaRPr>
            </a:p>
          </p:txBody>
        </p:sp>
      </p:grpSp>
      <p:grpSp>
        <p:nvGrpSpPr>
          <p:cNvPr id="20484" name="Group 11"/>
          <p:cNvGrpSpPr>
            <a:grpSpLocks/>
          </p:cNvGrpSpPr>
          <p:nvPr/>
        </p:nvGrpSpPr>
        <p:grpSpPr bwMode="auto">
          <a:xfrm>
            <a:off x="3571875" y="3214688"/>
            <a:ext cx="5248275" cy="3394075"/>
            <a:chOff x="323850" y="534988"/>
            <a:chExt cx="8280400" cy="5537218"/>
          </a:xfrm>
        </p:grpSpPr>
        <p:pic>
          <p:nvPicPr>
            <p:cNvPr id="2048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5293"/>
            <a:stretch>
              <a:fillRect/>
            </a:stretch>
          </p:blipFill>
          <p:spPr bwMode="auto">
            <a:xfrm>
              <a:off x="323850" y="534988"/>
              <a:ext cx="8280400" cy="553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6" name="正方形/長方形 1"/>
            <p:cNvSpPr>
              <a:spLocks noChangeArrowheads="1"/>
            </p:cNvSpPr>
            <p:nvPr/>
          </p:nvSpPr>
          <p:spPr bwMode="auto">
            <a:xfrm>
              <a:off x="611188" y="838200"/>
              <a:ext cx="1800225" cy="2873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altLang="ja-JP" sz="900">
                  <a:cs typeface="B Titr" pitchFamily="2" charset="-78"/>
                </a:rPr>
                <a:t>Miyako city, Iwate</a:t>
              </a:r>
              <a:endParaRPr lang="ja-JP" altLang="en-US" sz="900">
                <a:cs typeface="B Titr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830263"/>
            <a:ext cx="43576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3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751263"/>
            <a:ext cx="439102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25232_78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2825" y="3741738"/>
            <a:ext cx="408146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5857875" y="1071563"/>
            <a:ext cx="24669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a-IR" b="1" kern="0" dirty="0">
                <a:latin typeface="+mj-lt"/>
                <a:ea typeface="+mj-ea"/>
                <a:cs typeface="B Titr" pitchFamily="2" charset="-78"/>
              </a:rPr>
              <a:t>ايتاليا (جنوا)-2011</a:t>
            </a:r>
          </a:p>
          <a:p>
            <a:pPr algn="ctr">
              <a:defRPr/>
            </a:pPr>
            <a:endParaRPr lang="fa-IR" b="1" kern="0" dirty="0">
              <a:latin typeface="+mj-lt"/>
              <a:ea typeface="+mj-ea"/>
              <a:cs typeface="B Titr" pitchFamily="2" charset="-78"/>
            </a:endParaRPr>
          </a:p>
          <a:p>
            <a:pPr algn="ctr">
              <a:defRPr/>
            </a:pPr>
            <a:r>
              <a:rPr lang="fa-IR" sz="1400" b="1" kern="0" dirty="0">
                <a:latin typeface="+mj-lt"/>
                <a:ea typeface="+mj-ea"/>
                <a:cs typeface="B Titr" pitchFamily="2" charset="-78"/>
              </a:rPr>
              <a:t>9 نفر كشته و 6 نفر مفقود</a:t>
            </a:r>
          </a:p>
          <a:p>
            <a:pPr algn="ctr">
              <a:defRPr/>
            </a:pPr>
            <a:r>
              <a:rPr lang="fa-IR" sz="1400" b="1" kern="0" dirty="0">
                <a:latin typeface="+mj-lt"/>
                <a:ea typeface="+mj-ea"/>
                <a:cs typeface="B Titr" pitchFamily="2" charset="-78"/>
              </a:rPr>
              <a:t>65 ميليون يورو خسارت</a:t>
            </a:r>
            <a:endParaRPr lang="en-US" sz="1400" b="1" kern="0" dirty="0"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oman flood-2011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000375"/>
            <a:ext cx="398780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oman flood-2011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14313"/>
            <a:ext cx="402272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857250" y="5857875"/>
            <a:ext cx="26431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a-IR" b="1" kern="0" dirty="0">
                <a:latin typeface="+mj-lt"/>
                <a:ea typeface="+mj-ea"/>
                <a:cs typeface="B Titr" pitchFamily="2" charset="-78"/>
              </a:rPr>
              <a:t>عمان-2011</a:t>
            </a:r>
          </a:p>
          <a:p>
            <a:pPr algn="ctr">
              <a:defRPr/>
            </a:pPr>
            <a:r>
              <a:rPr lang="fa-IR" sz="1400" b="1" kern="0" dirty="0">
                <a:latin typeface="+mj-lt"/>
                <a:ea typeface="+mj-ea"/>
                <a:cs typeface="B Titr" pitchFamily="2" charset="-78"/>
              </a:rPr>
              <a:t>14 كشته و صدها مجروح</a:t>
            </a:r>
          </a:p>
          <a:p>
            <a:pPr algn="ctr">
              <a:defRPr/>
            </a:pPr>
            <a:r>
              <a:rPr lang="fa-IR" sz="1400" b="1" kern="0" dirty="0">
                <a:latin typeface="+mj-lt"/>
                <a:ea typeface="+mj-ea"/>
                <a:cs typeface="B Titr" pitchFamily="2" charset="-78"/>
              </a:rPr>
              <a:t>خسارت در حدود 50 ميليون دلار</a:t>
            </a:r>
            <a:endParaRPr lang="en-US" sz="1400" b="1" kern="0" dirty="0"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5715000" y="5786438"/>
            <a:ext cx="2428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a-IR" kern="0" dirty="0">
                <a:latin typeface="+mj-lt"/>
                <a:ea typeface="+mj-ea"/>
                <a:cs typeface="B Titr" pitchFamily="2" charset="-78"/>
              </a:rPr>
              <a:t>تايلند-2011</a:t>
            </a:r>
          </a:p>
          <a:p>
            <a:pPr algn="ctr">
              <a:defRPr/>
            </a:pPr>
            <a:r>
              <a:rPr lang="fa-IR" sz="1400" kern="0" dirty="0">
                <a:latin typeface="+mj-lt"/>
                <a:ea typeface="+mj-ea"/>
                <a:cs typeface="B Titr" pitchFamily="2" charset="-78"/>
              </a:rPr>
              <a:t>815 نفر كشته طي4 ماه سيلاب</a:t>
            </a:r>
          </a:p>
          <a:p>
            <a:pPr algn="ctr">
              <a:defRPr/>
            </a:pPr>
            <a:r>
              <a:rPr lang="fa-IR" sz="1400" kern="0" dirty="0">
                <a:latin typeface="+mj-lt"/>
                <a:ea typeface="+mj-ea"/>
                <a:cs typeface="B Titr" pitchFamily="2" charset="-78"/>
              </a:rPr>
              <a:t>46 ميليارد دلار خسارت</a:t>
            </a:r>
            <a:endParaRPr lang="en-US" sz="1400" kern="0" dirty="0"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22534" name="Picture 8" descr="tailan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3000375"/>
            <a:ext cx="391477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tailand2.JPG"/>
          <p:cNvPicPr>
            <a:picLocks noChangeAspect="1"/>
          </p:cNvPicPr>
          <p:nvPr/>
        </p:nvPicPr>
        <p:blipFill>
          <a:blip r:embed="rId5" cstate="print"/>
          <a:srcRect l="6250" r="6248" b="1428"/>
          <a:stretch>
            <a:fillRect/>
          </a:stretch>
        </p:blipFill>
        <p:spPr bwMode="auto">
          <a:xfrm>
            <a:off x="4786313" y="214313"/>
            <a:ext cx="396557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5381" y="692696"/>
            <a:ext cx="8229600" cy="106680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خسارات ناشی از سیل</a:t>
            </a:r>
            <a:endParaRPr lang="en-US" dirty="0" smtClean="0">
              <a:cs typeface="B Titr" pitchFamily="2" charset="-7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038"/>
          </a:xfrm>
        </p:spPr>
        <p:txBody>
          <a:bodyPr/>
          <a:lstStyle/>
          <a:p>
            <a:pPr algn="r" rtl="1" eaLnBrk="1" hangingPunct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تلفات انسانی و دامی؛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غرقاب شدن ساختمانها، اراضی، تاسیسات و تخریب یا آسیب دیدن آنها؛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از بین رفتن محصولات کشاورزی؛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هزینه تخلیه مناطق سیل زده، اسکان موقت افراد و بازگشت به شرایط اولیه؛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هزینه های درمان، کمک رسانی و خدمات رسانی (آب، برق، گاز و...)؛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کاهش مقطعی اشتغال و کسب درآمد.</a:t>
            </a:r>
            <a:endParaRPr lang="en-US" dirty="0" smtClean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06680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توصیه های عمومی</a:t>
            </a:r>
            <a:endParaRPr lang="en-US" dirty="0" smtClean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089054"/>
          </a:xfrm>
        </p:spPr>
        <p:txBody>
          <a:bodyPr>
            <a:normAutofit fontScale="77500" lnSpcReduction="20000"/>
          </a:bodyPr>
          <a:lstStyle/>
          <a:p>
            <a:pPr marL="365760" indent="-256032" algn="r" rtl="1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4000" dirty="0">
                <a:cs typeface="B Nazanin" pitchFamily="2" charset="-78"/>
              </a:rPr>
              <a:t>خونسردي خود را در همه حال، حفظ كنيد.</a:t>
            </a:r>
            <a:endParaRPr lang="en-US" sz="4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4000" dirty="0">
                <a:cs typeface="B Nazanin" pitchFamily="2" charset="-78"/>
              </a:rPr>
              <a:t>به شايعات توجهي نداشته باشيد.</a:t>
            </a:r>
            <a:endParaRPr lang="en-US" sz="4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4000" dirty="0">
                <a:cs typeface="B Nazanin" pitchFamily="2" charset="-78"/>
              </a:rPr>
              <a:t>شماره تلفن‌هاي اضطراري عمومي را با خود،‌ داشته باشيد.</a:t>
            </a:r>
            <a:endParaRPr lang="en-US" sz="4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4000" dirty="0">
                <a:cs typeface="B Nazanin" pitchFamily="2" charset="-78"/>
              </a:rPr>
              <a:t>در فصول سرد سال پیش از خروج از منزل به اخبار هواشناسي و وضعيت هوا توجه كرده و پوشش مناسب، داشته باشيد.</a:t>
            </a:r>
            <a:endParaRPr lang="en-US" sz="4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4000" dirty="0">
                <a:cs typeface="B Nazanin" pitchFamily="2" charset="-78"/>
              </a:rPr>
              <a:t>در زمان رخ داد بحران، حتي‌الامكان خطوط تلفن را اشغال ننمائيد.</a:t>
            </a:r>
            <a:endParaRPr lang="en-US" sz="4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4000" dirty="0">
                <a:cs typeface="B Nazanin" pitchFamily="2" charset="-78"/>
              </a:rPr>
              <a:t>از ريختن زباله و ضايعات در انهار خودداري كنيد  تا از خطر آبگرفتگي و سيلاب، جلوگيري گردد</a:t>
            </a:r>
            <a:r>
              <a:rPr lang="ar-SA" sz="4000" dirty="0">
                <a:cs typeface="B Nazanin" pitchFamily="2" charset="-78"/>
              </a:rPr>
              <a:t>.</a:t>
            </a:r>
            <a:endParaRPr lang="en-US" sz="4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4000" dirty="0">
                <a:cs typeface="B Nazanin" pitchFamily="2" charset="-78"/>
              </a:rPr>
              <a:t>مراتب انسداد و يا تخریب و آب‌گرفتگی را به مسئولین شهرداری از طریق تلفن 137 گزارش نمایید. </a:t>
            </a:r>
            <a:endParaRPr lang="en-US" sz="4000" dirty="0">
              <a:cs typeface="B Nazanin" pitchFamily="2" charset="-78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pPr algn="r" rtl="1" eaLnBrk="1" hangingPunct="1"/>
            <a:r>
              <a:rPr lang="fa-IR" smtClean="0">
                <a:cs typeface="B Titr" pitchFamily="2" charset="-78"/>
              </a:rPr>
              <a:t>در محله های مسکونی</a:t>
            </a:r>
            <a:endParaRPr lang="en-US" smtClean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504"/>
            <a:ext cx="8229600" cy="4324350"/>
          </a:xfrm>
        </p:spPr>
        <p:txBody>
          <a:bodyPr>
            <a:noAutofit/>
          </a:bodyPr>
          <a:lstStyle/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زباله‌ها را در كيسه‌هاي مناسب و به صورت در بسته در محل‌هاي تعيين شده قرار دهيد.</a:t>
            </a:r>
            <a:endParaRPr lang="en-US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کیف امدادوکمکهای اولیه را تجهیز نموده و آن را در دسترس قرار دهید</a:t>
            </a:r>
            <a:r>
              <a:rPr lang="en-US" dirty="0">
                <a:cs typeface="B Nazanin" pitchFamily="2" charset="-78"/>
              </a:rPr>
              <a:t>.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همواره مقداری غذا به صورت کنسرو ذخیره نمائید</a:t>
            </a:r>
            <a:r>
              <a:rPr lang="en-US" dirty="0">
                <a:cs typeface="B Nazanin" pitchFamily="2" charset="-78"/>
              </a:rPr>
              <a:t>.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چراغ قوه، شمع، اسناد و اوراق بهادار را در جعبه‌ای ضدآب و مطمئن قرار دهید</a:t>
            </a:r>
            <a:r>
              <a:rPr lang="en-US" dirty="0">
                <a:cs typeface="B Nazanin" pitchFamily="2" charset="-78"/>
              </a:rPr>
              <a:t>.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جهت نصب آب‌گرم‌کن و یا وسایل برقی، در انتخاب محل مناسب، دقت نمائيد.</a:t>
            </a:r>
            <a:endParaRPr lang="en-US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در صورت احتمال بروز سیل، آب با كيفيت استاندارد را در ظرف‌های مطمئن و سالم، ذخیره کنید</a:t>
            </a:r>
            <a:r>
              <a:rPr lang="en-US" dirty="0">
                <a:cs typeface="B Nazanin" pitchFamily="2" charset="-78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6627" name="Content Placeholder 3" descr="781495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9700" y="730250"/>
            <a:ext cx="8864600" cy="591343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903512"/>
            <a:ext cx="8429625" cy="4324350"/>
          </a:xfrm>
        </p:spPr>
        <p:txBody>
          <a:bodyPr>
            <a:normAutofit fontScale="85000" lnSpcReduction="20000"/>
          </a:bodyPr>
          <a:lstStyle/>
          <a:p>
            <a:pPr marL="365760" indent="-256032" algn="r" rt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3300" dirty="0">
                <a:cs typeface="B Nazanin" pitchFamily="2" charset="-78"/>
              </a:rPr>
              <a:t>منزل خود را در مقابل حوادثي مانند سيل، زلزله و ... بیمه نمائید</a:t>
            </a:r>
            <a:r>
              <a:rPr lang="en-US" sz="3300" dirty="0">
                <a:cs typeface="B Nazanin" pitchFamily="2" charset="-78"/>
              </a:rPr>
              <a:t>.</a:t>
            </a:r>
          </a:p>
          <a:p>
            <a:pPr marL="365760" indent="-256032" algn="r" rt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3300" dirty="0">
                <a:cs typeface="B Nazanin" pitchFamily="2" charset="-78"/>
              </a:rPr>
              <a:t>از طريق راديو به توصيه‌هاي ايمني مسئولين به دقت گوش داده و عمل نمايـد</a:t>
            </a:r>
            <a:endParaRPr lang="en-US" sz="3300" dirty="0">
              <a:cs typeface="B Nazanin" pitchFamily="2" charset="-78"/>
            </a:endParaRPr>
          </a:p>
          <a:p>
            <a:pPr marL="365760" indent="-256032" algn="r" rt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3300" dirty="0">
                <a:cs typeface="B Nazanin" pitchFamily="2" charset="-78"/>
              </a:rPr>
              <a:t>سیل و آبگرفتگی می‌تواند در سیستم برق‌رسانی موجب اتصال کوتاه و آتش‌سوزی شود، بنابراین چنانچه در انبارهای مواد سوختی یا نزدیکی چنین مکان‌هایی هستید مراقب باشید. </a:t>
            </a:r>
            <a:endParaRPr lang="en-US" sz="3300" dirty="0">
              <a:cs typeface="B Nazanin" pitchFamily="2" charset="-78"/>
            </a:endParaRPr>
          </a:p>
          <a:p>
            <a:pPr marL="365760" indent="-256032" algn="r" rt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3300" dirty="0">
                <a:cs typeface="B Nazanin" pitchFamily="2" charset="-78"/>
              </a:rPr>
              <a:t>از طريق راديو به توصيه‌هاي ايمني مسئولين به دقت گوش داده و عمل نماييد.</a:t>
            </a:r>
            <a:endParaRPr lang="en-US" sz="3300" dirty="0">
              <a:cs typeface="B Nazanin" pitchFamily="2" charset="-78"/>
            </a:endParaRPr>
          </a:p>
          <a:p>
            <a:pPr marL="365760" indent="-256032" algn="r" rt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ar-SA" sz="3300" dirty="0">
                <a:cs typeface="B Nazanin" pitchFamily="2" charset="-78"/>
              </a:rPr>
              <a:t>اگر مسؤولين به شما توصيه کرده</a:t>
            </a:r>
            <a:r>
              <a:rPr lang="fa-IR" sz="3300" dirty="0">
                <a:cs typeface="B Nazanin" pitchFamily="2" charset="-78"/>
              </a:rPr>
              <a:t>‌</a:t>
            </a:r>
            <a:r>
              <a:rPr lang="ar-SA" sz="3300" dirty="0">
                <a:cs typeface="B Nazanin" pitchFamily="2" charset="-78"/>
              </a:rPr>
              <a:t>اند که محل سكونت يا كار خود را تخليه کنيد اين کار را فوراً انجام دهيد.</a:t>
            </a:r>
            <a:endParaRPr lang="en-US" sz="3300" dirty="0">
              <a:cs typeface="B Nazanin" pitchFamily="2" charset="-78"/>
            </a:endParaRPr>
          </a:p>
          <a:p>
            <a:pPr marL="365760" indent="-256032" algn="r" rt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3300" dirty="0">
                <a:cs typeface="B Nazanin" pitchFamily="2" charset="-78"/>
              </a:rPr>
              <a:t>با توجه به امکان رانش زمین در شیب‌های تند، در صورت شنیدن صداهای غیر معمول، جاری شدن گل و لای و موارد مشابه منزل و ساختمان‌های اطراف را ترک کنید.</a:t>
            </a:r>
            <a:endParaRPr lang="en-US" sz="3300" dirty="0">
              <a:cs typeface="B Nazanin" pitchFamily="2" charset="-78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7213" y="836712"/>
            <a:ext cx="8229600" cy="1066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rtl="1">
              <a:defRPr/>
            </a:pPr>
            <a:r>
              <a:rPr lang="fa-IR" sz="40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در محله های مسکونی</a:t>
            </a:r>
            <a:endParaRPr lang="en-US" sz="40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0" name="AutoShape 8"/>
          <p:cNvSpPr>
            <a:spLocks noChangeArrowheads="1"/>
          </p:cNvSpPr>
          <p:nvPr/>
        </p:nvSpPr>
        <p:spPr bwMode="auto">
          <a:xfrm>
            <a:off x="755650" y="5781675"/>
            <a:ext cx="7488238" cy="647700"/>
          </a:xfrm>
          <a:prstGeom prst="flowChartAlternateProcess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2857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spcBef>
                <a:spcPct val="20000"/>
              </a:spcBef>
            </a:pPr>
            <a:r>
              <a:rPr lang="fa-IR" b="1">
                <a:cs typeface="B Lotus" pitchFamily="2" charset="-78"/>
              </a:rPr>
              <a:t>افزايش مخاطرات سیل و آبگرفتگی در شهر تهران</a:t>
            </a:r>
            <a:endParaRPr lang="en-US" b="1">
              <a:cs typeface="B Lotus" pitchFamily="2" charset="-7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4213" y="962025"/>
            <a:ext cx="7488237" cy="2879725"/>
            <a:chOff x="684213" y="962041"/>
            <a:chExt cx="7488237" cy="2879725"/>
          </a:xfrm>
        </p:grpSpPr>
        <p:sp>
          <p:nvSpPr>
            <p:cNvPr id="10245" name="AutoShape 4"/>
            <p:cNvSpPr>
              <a:spLocks noChangeArrowheads="1"/>
            </p:cNvSpPr>
            <p:nvPr/>
          </p:nvSpPr>
          <p:spPr bwMode="auto">
            <a:xfrm>
              <a:off x="1763713" y="962041"/>
              <a:ext cx="5473700" cy="719138"/>
            </a:xfrm>
            <a:prstGeom prst="flowChartAlternateProcess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2857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ar-SA" b="1">
                  <a:cs typeface="B Lotus" pitchFamily="2" charset="-78"/>
                </a:rPr>
                <a:t>گسترش شهر تهران</a:t>
              </a:r>
              <a:endParaRPr lang="en-US" sz="2600" b="1">
                <a:cs typeface="B Lotus" pitchFamily="2" charset="-78"/>
              </a:endParaRPr>
            </a:p>
          </p:txBody>
        </p:sp>
        <p:sp>
          <p:nvSpPr>
            <p:cNvPr id="10246" name="AutoShape 5"/>
            <p:cNvSpPr>
              <a:spLocks noChangeArrowheads="1"/>
            </p:cNvSpPr>
            <p:nvPr/>
          </p:nvSpPr>
          <p:spPr bwMode="auto">
            <a:xfrm>
              <a:off x="684213" y="1754204"/>
              <a:ext cx="7488237" cy="647700"/>
            </a:xfrm>
            <a:prstGeom prst="flowChartAlternateProcess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2857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fa-IR" b="1">
                  <a:cs typeface="B Lotus" pitchFamily="2" charset="-78"/>
                </a:rPr>
                <a:t>کاهش سطوح نفوذپذیر</a:t>
              </a:r>
              <a:endParaRPr lang="en-US" b="1">
                <a:cs typeface="B Lotus" pitchFamily="2" charset="-78"/>
              </a:endParaRPr>
            </a:p>
          </p:txBody>
        </p:sp>
        <p:sp>
          <p:nvSpPr>
            <p:cNvPr id="10247" name="AutoShape 6"/>
            <p:cNvSpPr>
              <a:spLocks noChangeArrowheads="1"/>
            </p:cNvSpPr>
            <p:nvPr/>
          </p:nvSpPr>
          <p:spPr bwMode="auto">
            <a:xfrm>
              <a:off x="684213" y="2474929"/>
              <a:ext cx="7488237" cy="647700"/>
            </a:xfrm>
            <a:prstGeom prst="flowChartAlternateProcess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2857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ar-SA" b="1">
                  <a:cs typeface="B Lotus" pitchFamily="2" charset="-78"/>
                </a:rPr>
                <a:t>افزايش </a:t>
              </a:r>
              <a:r>
                <a:rPr lang="fa-IR" b="1">
                  <a:cs typeface="B Lotus" pitchFamily="2" charset="-78"/>
                </a:rPr>
                <a:t>جریانهای سطحی به هنگام بارندگی</a:t>
              </a:r>
              <a:endParaRPr lang="en-US" b="1">
                <a:cs typeface="B Lotus" pitchFamily="2" charset="-78"/>
              </a:endParaRPr>
            </a:p>
          </p:txBody>
        </p:sp>
        <p:sp>
          <p:nvSpPr>
            <p:cNvPr id="10248" name="AutoShape 9"/>
            <p:cNvSpPr>
              <a:spLocks noChangeArrowheads="1"/>
            </p:cNvSpPr>
            <p:nvPr/>
          </p:nvSpPr>
          <p:spPr bwMode="auto">
            <a:xfrm>
              <a:off x="684213" y="3194066"/>
              <a:ext cx="7488237" cy="647700"/>
            </a:xfrm>
            <a:prstGeom prst="flowChartAlternateProcess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2857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fa-IR" b="1">
                  <a:cs typeface="B Lotus" pitchFamily="2" charset="-78"/>
                </a:rPr>
                <a:t>هدایت سریع آب از شمال به مناطق جنوبی تر و تجمع آبهای جاری</a:t>
              </a:r>
              <a:endParaRPr lang="en-US" b="1">
                <a:cs typeface="B Lotus" pitchFamily="2" charset="-78"/>
              </a:endParaRPr>
            </a:p>
          </p:txBody>
        </p:sp>
      </p:grpSp>
      <p:sp>
        <p:nvSpPr>
          <p:cNvPr id="177162" name="AutoShape 10"/>
          <p:cNvSpPr>
            <a:spLocks noChangeArrowheads="1"/>
          </p:cNvSpPr>
          <p:nvPr/>
        </p:nvSpPr>
        <p:spPr bwMode="auto">
          <a:xfrm rot="5400000">
            <a:off x="3606007" y="4180681"/>
            <a:ext cx="1728788" cy="1368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3B3B00"/>
              </a:gs>
              <a:gs pos="100000">
                <a:srgbClr val="808000"/>
              </a:gs>
            </a:gsLst>
            <a:path path="rect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nimBg="1"/>
      <p:bldP spid="1771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8675" name="Content Placeholder 3" descr="149644_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0050" y="690563"/>
            <a:ext cx="8070850" cy="56673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546" y="1124744"/>
            <a:ext cx="8329612" cy="5472608"/>
          </a:xfrm>
        </p:spPr>
        <p:txBody>
          <a:bodyPr>
            <a:normAutofit fontScale="77500" lnSpcReduction="20000"/>
          </a:bodyPr>
          <a:lstStyle/>
          <a:p>
            <a:pPr marL="365760" indent="-256032" algn="r" rtl="1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3300" dirty="0">
                <a:cs typeface="B Nazanin" pitchFamily="2" charset="-78"/>
              </a:rPr>
              <a:t>به یاد داشته باشید قبل از ترک منزل شریان‌های اصلی آب و برق و گاز را قطع نمایید.</a:t>
            </a:r>
            <a:endParaRPr lang="en-US" sz="3300" dirty="0">
              <a:cs typeface="B Nazanin" pitchFamily="2" charset="-78"/>
            </a:endParaRPr>
          </a:p>
          <a:p>
            <a:pPr marL="365760" indent="-256032" algn="r" rtl="1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3300" dirty="0">
                <a:cs typeface="B Nazanin" pitchFamily="2" charset="-78"/>
              </a:rPr>
              <a:t>در صورت همراه داشتن کودکان و سالمندان از مسیل‌ها، رودخانه‌ها و جوی‌های عریض فاصله بگیرید.</a:t>
            </a:r>
            <a:endParaRPr lang="en-US" sz="3300" dirty="0">
              <a:cs typeface="B Nazanin" pitchFamily="2" charset="-78"/>
            </a:endParaRPr>
          </a:p>
          <a:p>
            <a:pPr marL="365760" indent="-256032" algn="r" rtl="1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3300" dirty="0">
                <a:cs typeface="B Nazanin" pitchFamily="2" charset="-78"/>
              </a:rPr>
              <a:t>چنانچه در حال فعالیت عمرانی و عملیاتی در کانال‌های آب، برق و مخابرات هستید از محل کار خود دور شوید.</a:t>
            </a:r>
            <a:endParaRPr lang="en-US" sz="3300" dirty="0">
              <a:cs typeface="B Nazanin" pitchFamily="2" charset="-78"/>
            </a:endParaRPr>
          </a:p>
          <a:p>
            <a:pPr marL="365760" indent="-256032" algn="r" rtl="1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3300" dirty="0">
                <a:cs typeface="B Nazanin" pitchFamily="2" charset="-78"/>
              </a:rPr>
              <a:t>جريان برق و گاز منزل را قطع كنيد. درپوش چاهك‌ها را گذاشـته وكانال‌هـا و منافـذ ورود آب را با كيسه خاک مسدود كنيد</a:t>
            </a:r>
            <a:endParaRPr lang="en-US" sz="3300" dirty="0">
              <a:cs typeface="B Nazanin" pitchFamily="2" charset="-78"/>
            </a:endParaRPr>
          </a:p>
          <a:p>
            <a:pPr marL="365760" indent="-256032" algn="r" rtl="1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3300" dirty="0">
                <a:cs typeface="B Nazanin" pitchFamily="2" charset="-78"/>
              </a:rPr>
              <a:t>هيچگاه در مسير جريان سيل، حریم رودخانه، مسیل و جوی‌های بزرگ راه نرويد.</a:t>
            </a:r>
            <a:endParaRPr lang="en-US" sz="3300" dirty="0">
              <a:cs typeface="B Nazanin" pitchFamily="2" charset="-78"/>
            </a:endParaRPr>
          </a:p>
          <a:p>
            <a:pPr marL="365760" indent="-256032" algn="r" rtl="1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3300" dirty="0">
                <a:cs typeface="B Nazanin" pitchFamily="2" charset="-78"/>
              </a:rPr>
              <a:t>اگر خانه شما در محل مرتفعی است و خطر آب‌گرفتگی شما را تهدید نمی‌کند، نیاز به خروج از منزل نمی‌باشد و در غير اين‌صورت مناطق کم ارتفاع را سریعاً ترک نمائید و به مناطق مرتفع که دور از رودخانه‌ها و نهرها باشند، بروید.</a:t>
            </a:r>
            <a:endParaRPr lang="en-US" sz="3300" dirty="0">
              <a:cs typeface="B Nazanin" pitchFamily="2" charset="-78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6680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در محله های مسکونی</a:t>
            </a:r>
            <a:endParaRPr lang="en-US" dirty="0" smtClean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30723" name="Content Placeholder 3" descr="n1029722-18891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2100" y="654050"/>
            <a:ext cx="8559800" cy="591978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هرگز از درختان در معرض سیل به عنوان محل ايمن استفاده نکنید.</a:t>
            </a:r>
            <a:endParaRPr lang="en-US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ar-SA" dirty="0">
                <a:cs typeface="B Nazanin" pitchFamily="2" charset="-78"/>
              </a:rPr>
              <a:t> </a:t>
            </a:r>
            <a:r>
              <a:rPr lang="fa-IR" dirty="0">
                <a:cs typeface="B Nazanin" pitchFamily="2" charset="-78"/>
              </a:rPr>
              <a:t>سریعاً</a:t>
            </a:r>
            <a:r>
              <a:rPr lang="ar-SA" dirty="0">
                <a:cs typeface="B Nazanin" pitchFamily="2" charset="-78"/>
              </a:rPr>
              <a:t> نسبت به پاکسازی خانه و محل سکونت خود اقدام نمایید.</a:t>
            </a:r>
            <a:endParaRPr lang="en-US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ar-SA" dirty="0">
                <a:cs typeface="B Nazanin" pitchFamily="2" charset="-78"/>
              </a:rPr>
              <a:t>پس از بارندگی یا آبگرفتگی خطوط انتقال برق را از نظر صحت و آسیب ندیدگی کنترل نمایید.</a:t>
            </a:r>
            <a:endParaRPr lang="en-US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ar-SA" dirty="0">
                <a:cs typeface="B Nazanin" pitchFamily="2" charset="-78"/>
              </a:rPr>
              <a:t>جوشـاندن آب، قبل از مصرف و</a:t>
            </a:r>
            <a:r>
              <a:rPr lang="fa-IR" dirty="0">
                <a:cs typeface="B Nazanin" pitchFamily="2" charset="-78"/>
              </a:rPr>
              <a:t> </a:t>
            </a:r>
            <a:r>
              <a:rPr lang="ar-SA" dirty="0">
                <a:cs typeface="B Nazanin" pitchFamily="2" charset="-78"/>
              </a:rPr>
              <a:t>دور ريختن غذاهايي كه با آب سيل در</a:t>
            </a:r>
            <a:r>
              <a:rPr lang="fa-IR" dirty="0">
                <a:cs typeface="B Nazanin" pitchFamily="2" charset="-78"/>
              </a:rPr>
              <a:t> </a:t>
            </a:r>
            <a:r>
              <a:rPr lang="ar-SA" dirty="0">
                <a:cs typeface="B Nazanin" pitchFamily="2" charset="-78"/>
              </a:rPr>
              <a:t>تماس بوده</a:t>
            </a:r>
            <a:r>
              <a:rPr lang="fa-IR" dirty="0">
                <a:cs typeface="B Nazanin" pitchFamily="2" charset="-78"/>
              </a:rPr>
              <a:t>‌</a:t>
            </a:r>
            <a:r>
              <a:rPr lang="ar-SA" dirty="0">
                <a:cs typeface="B Nazanin" pitchFamily="2" charset="-78"/>
              </a:rPr>
              <a:t>اند. </a:t>
            </a:r>
            <a:endParaRPr lang="en-US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ar-SA" dirty="0">
                <a:cs typeface="B Nazanin" pitchFamily="2" charset="-78"/>
              </a:rPr>
              <a:t>از تردد در محل‌هاي تجمع گل و لاي، جدا خودداري نمائيد.</a:t>
            </a:r>
            <a:endParaRPr lang="en-US" dirty="0">
              <a:cs typeface="B Nazanin" pitchFamily="2" charset="-78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smtClean="0">
                <a:cs typeface="B Titr" pitchFamily="2" charset="-78"/>
              </a:rPr>
              <a:t>در محله های مسکونی</a:t>
            </a:r>
            <a:endParaRPr lang="en-US" smtClean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4" descr="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1250" y="2000250"/>
            <a:ext cx="6889750" cy="4800600"/>
          </a:xfrm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06680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در صورت تردد سواره در شهر</a:t>
            </a:r>
            <a:endParaRPr lang="en-US" dirty="0" smtClean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3512"/>
            <a:ext cx="8229600" cy="4670326"/>
          </a:xfrm>
        </p:spPr>
        <p:txBody>
          <a:bodyPr>
            <a:noAutofit/>
          </a:bodyPr>
          <a:lstStyle/>
          <a:p>
            <a:pPr marL="365760" indent="-256032" algn="just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همواره مقداری غذا به صورت کنسرو ذخیره نمائید</a:t>
            </a:r>
            <a:r>
              <a:rPr lang="en-US" dirty="0">
                <a:cs typeface="B Nazanin" pitchFamily="2" charset="-78"/>
              </a:rPr>
              <a:t>.</a:t>
            </a:r>
          </a:p>
          <a:p>
            <a:pPr marL="365760" indent="-256032" algn="just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چراغ قوه، شمع، اسناد و اوراق بهادار را در جعبه ای ضدآب و مطمئن قرار دهید</a:t>
            </a:r>
            <a:r>
              <a:rPr lang="en-US" dirty="0">
                <a:cs typeface="B Nazanin" pitchFamily="2" charset="-78"/>
              </a:rPr>
              <a:t>.</a:t>
            </a:r>
          </a:p>
          <a:p>
            <a:pPr marL="365760" indent="-256032" algn="just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از طريق راديو به توصيه‌هاي ايمني مسئولين به دقت گوش داده و عمل نماييد.</a:t>
            </a:r>
            <a:endParaRPr lang="en-US" dirty="0">
              <a:cs typeface="B Nazanin" pitchFamily="2" charset="-78"/>
            </a:endParaRPr>
          </a:p>
          <a:p>
            <a:pPr marL="365760" indent="-256032" algn="just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از نقاطي که در آن سطح آب از زانو بالاتر است عبور نکنيد. </a:t>
            </a:r>
            <a:endParaRPr lang="en-US" dirty="0">
              <a:cs typeface="B Nazanin" pitchFamily="2" charset="-78"/>
            </a:endParaRPr>
          </a:p>
          <a:p>
            <a:pPr marL="365760" indent="-256032" algn="just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از نزدیک شدن به آبراه‌هایی که جریان آب در آنها بسیار شدید است خودداری کنید.</a:t>
            </a:r>
            <a:endParaRPr lang="en-US" dirty="0">
              <a:cs typeface="B Nazanin" pitchFamily="2" charset="-78"/>
            </a:endParaRPr>
          </a:p>
          <a:p>
            <a:pPr marL="365760" indent="-256032" algn="just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B Lotus" pitchFamily="2" charset="-78"/>
            </a:endParaRP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در صورت تردد سواره در شهر</a:t>
            </a:r>
            <a:endParaRPr lang="en-US" dirty="0" smtClean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34819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8300" y="785813"/>
            <a:ext cx="8407400" cy="58578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64668"/>
            <a:ext cx="8229600" cy="4324350"/>
          </a:xfrm>
        </p:spPr>
        <p:txBody>
          <a:bodyPr>
            <a:normAutofit/>
          </a:bodyPr>
          <a:lstStyle/>
          <a:p>
            <a:pPr marL="365760" indent="-256032" algn="just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اگر سیل اطراف خودروی شما را فراگرفته است، خودرو را رها کنید و به یک محدوده يا ساختمان ايمن برويد  تا در جريان سيل، گرفتار نشويد.</a:t>
            </a:r>
            <a:endParaRPr lang="en-US" dirty="0">
              <a:cs typeface="B Nazanin" pitchFamily="2" charset="-78"/>
            </a:endParaRPr>
          </a:p>
          <a:p>
            <a:pPr marL="365760" indent="-256032" algn="just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در هنگام سیل از پل‌های آسیب‌دیده رودخانه‌ها و مسیل‌ها عبور نکنید.</a:t>
            </a:r>
            <a:endParaRPr lang="en-US" dirty="0">
              <a:cs typeface="B Nazanin" pitchFamily="2" charset="-78"/>
            </a:endParaRPr>
          </a:p>
          <a:p>
            <a:pPr marL="365760" indent="-256032" algn="just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ar-SA" dirty="0">
                <a:cs typeface="B Nazanin" pitchFamily="2" charset="-78"/>
              </a:rPr>
              <a:t>حتی پس از اتمام آبگرفتگی، از جاده</a:t>
            </a:r>
            <a:r>
              <a:rPr lang="fa-IR" dirty="0">
                <a:cs typeface="B Nazanin" pitchFamily="2" charset="-78"/>
              </a:rPr>
              <a:t>‌</a:t>
            </a:r>
            <a:r>
              <a:rPr lang="ar-SA" dirty="0">
                <a:cs typeface="B Nazanin" pitchFamily="2" charset="-78"/>
              </a:rPr>
              <a:t>های هموار عبور کنید و به محل</a:t>
            </a:r>
            <a:r>
              <a:rPr lang="fa-IR" dirty="0">
                <a:cs typeface="B Nazanin" pitchFamily="2" charset="-78"/>
              </a:rPr>
              <a:t>‌</a:t>
            </a:r>
            <a:r>
              <a:rPr lang="ar-SA" dirty="0">
                <a:cs typeface="B Nazanin" pitchFamily="2" charset="-78"/>
              </a:rPr>
              <a:t>هایی که امکان فرو ریختن آنها وجود دارد نزدیک نشوید.</a:t>
            </a:r>
            <a:endParaRPr lang="en-US" dirty="0">
              <a:cs typeface="B Nazanin" pitchFamily="2" charset="-78"/>
            </a:endParaRPr>
          </a:p>
          <a:p>
            <a:pPr marL="365760" indent="-256032" algn="just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ar-SA" dirty="0">
                <a:cs typeface="B Nazanin" pitchFamily="2" charset="-78"/>
              </a:rPr>
              <a:t>از تردد در محل‌هاي تجمع گل و لاي، جدا خودداري نمائيد.</a:t>
            </a:r>
            <a:endParaRPr lang="en-US" dirty="0">
              <a:cs typeface="B Nazanin" pitchFamily="2" charset="-78"/>
            </a:endParaRPr>
          </a:p>
          <a:p>
            <a:pPr marL="365760" indent="-256032" algn="just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هنگام رانندگی با دنده سنگین حرکت کنید زیرا ترمزها در آب به خوبی کار نمی‌کنند.</a:t>
            </a:r>
            <a:endParaRPr lang="en-US" dirty="0">
              <a:cs typeface="B Nazanin" pitchFamily="2" charset="-78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066800"/>
          </a:xfrm>
        </p:spPr>
        <p:txBody>
          <a:bodyPr/>
          <a:lstStyle/>
          <a:p>
            <a:pPr algn="ctr" eaLnBrk="1" hangingPunct="1"/>
            <a:r>
              <a:rPr lang="fa-IR" dirty="0" smtClean="0">
                <a:cs typeface="B Titr" pitchFamily="2" charset="-78"/>
              </a:rPr>
              <a:t>در صورت تردد سواره در شهر</a:t>
            </a:r>
            <a:endParaRPr lang="en-US" dirty="0" smtClean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36867" name="Content Placeholder 3" descr="-_1_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936624"/>
            <a:ext cx="8784976" cy="566072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014"/>
          </a:xfrm>
        </p:spPr>
        <p:txBody>
          <a:bodyPr>
            <a:normAutofit/>
          </a:bodyPr>
          <a:lstStyle/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ar-SA" dirty="0">
                <a:cs typeface="B Nazanin" pitchFamily="2" charset="-78"/>
              </a:rPr>
              <a:t>منبع آب شيشه شوي را به طور مرتب کنترل کنيد. در يک جاده گل آلود، حتي پس از باران، ماشين</a:t>
            </a:r>
            <a:r>
              <a:rPr lang="fa-IR" dirty="0">
                <a:cs typeface="B Nazanin" pitchFamily="2" charset="-78"/>
              </a:rPr>
              <a:t>‌</a:t>
            </a:r>
            <a:r>
              <a:rPr lang="ar-SA" dirty="0">
                <a:cs typeface="B Nazanin" pitchFamily="2" charset="-78"/>
              </a:rPr>
              <a:t>هاي جلويي آن را گ</a:t>
            </a:r>
            <a:r>
              <a:rPr lang="fa-IR" dirty="0">
                <a:cs typeface="B Nazanin" pitchFamily="2" charset="-78"/>
              </a:rPr>
              <a:t>ِ</a:t>
            </a:r>
            <a:r>
              <a:rPr lang="ar-SA" dirty="0">
                <a:cs typeface="B Nazanin" pitchFamily="2" charset="-78"/>
              </a:rPr>
              <a:t>لي خواهند کرد. </a:t>
            </a:r>
            <a:endParaRPr lang="en-US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ar-SA" dirty="0">
                <a:cs typeface="B Nazanin" pitchFamily="2" charset="-78"/>
              </a:rPr>
              <a:t>از برداشتن پاي خود از روي گاز به طور ناگهاني خودداري کنيد و پدال گاز را به طور متعادل نگه داريد تا از سرخوردن خودرو در اين وضعيت جلوگيري کنيد</a:t>
            </a:r>
            <a:endParaRPr lang="en-US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ar-SA" dirty="0">
                <a:cs typeface="B Nazanin" pitchFamily="2" charset="-78"/>
              </a:rPr>
              <a:t>به چراغ ترمز خودروي جلو اعتماد نکنيد. براي افزايش زمان عکس العمل با فاصله بيشتر و بدون عجله و آرام برانيد.</a:t>
            </a:r>
            <a:endParaRPr lang="en-US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در صورت همراه داشتن کودکان و سالمندان از مسیل‌ها، رودخانه‌ها و جوی‌های عریض فاصله بگیرید.</a:t>
            </a:r>
            <a:endParaRPr lang="en-US" dirty="0">
              <a:cs typeface="B Nazanin" pitchFamily="2" charset="-78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755576" y="778024"/>
            <a:ext cx="8229600" cy="1066800"/>
          </a:xfrm>
        </p:spPr>
        <p:txBody>
          <a:bodyPr/>
          <a:lstStyle/>
          <a:p>
            <a:pPr algn="ctr" eaLnBrk="1" hangingPunct="1"/>
            <a:r>
              <a:rPr lang="fa-IR" dirty="0" smtClean="0">
                <a:cs typeface="B Titr" pitchFamily="2" charset="-78"/>
              </a:rPr>
              <a:t>در صورت تردد سواره در شهر</a:t>
            </a:r>
            <a:endParaRPr lang="en-US" dirty="0" smtClean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7772400" cy="760412"/>
          </a:xfrm>
        </p:spPr>
        <p:txBody>
          <a:bodyPr/>
          <a:lstStyle/>
          <a:p>
            <a:pPr algn="r" rtl="1" eaLnBrk="1" hangingPunct="1"/>
            <a:r>
              <a:rPr lang="fa-IR" sz="3600" smtClean="0">
                <a:latin typeface="Franklin Gothic Demi" pitchFamily="34" charset="0"/>
                <a:cs typeface="B Titr" pitchFamily="2" charset="-78"/>
              </a:rPr>
              <a:t>ماهيت سيلاب ها در ايران</a:t>
            </a:r>
            <a:endParaRPr lang="en-US" sz="3600" smtClean="0">
              <a:latin typeface="Franklin Gothic Demi" pitchFamily="34" charset="0"/>
              <a:cs typeface="B Titr" pitchFamily="2" charset="-78"/>
            </a:endParaRPr>
          </a:p>
        </p:txBody>
      </p:sp>
      <p:sp>
        <p:nvSpPr>
          <p:cNvPr id="11267" name="Rectangle 13"/>
          <p:cNvSpPr>
            <a:spLocks noChangeArrowheads="1"/>
          </p:cNvSpPr>
          <p:nvPr/>
        </p:nvSpPr>
        <p:spPr bwMode="auto">
          <a:xfrm>
            <a:off x="5219700" y="1557338"/>
            <a:ext cx="2895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fa-IR" sz="3200" b="1">
                <a:cs typeface="B Titr" pitchFamily="2" charset="-78"/>
              </a:rPr>
              <a:t>انواع سيلاب</a:t>
            </a:r>
            <a:endParaRPr lang="en-US" sz="3200" b="1">
              <a:cs typeface="B Titr" pitchFamily="2" charset="-78"/>
            </a:endParaRPr>
          </a:p>
        </p:txBody>
      </p:sp>
      <p:sp>
        <p:nvSpPr>
          <p:cNvPr id="11268" name="Rectangle 14"/>
          <p:cNvSpPr>
            <a:spLocks noChangeArrowheads="1"/>
          </p:cNvSpPr>
          <p:nvPr/>
        </p:nvSpPr>
        <p:spPr bwMode="auto">
          <a:xfrm>
            <a:off x="3348038" y="2349500"/>
            <a:ext cx="48244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>
              <a:spcBef>
                <a:spcPct val="4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a-IR" sz="2400">
                <a:latin typeface="Franklin Gothic Demi" pitchFamily="34" charset="0"/>
                <a:cs typeface="B Titr" pitchFamily="2" charset="-78"/>
              </a:rPr>
              <a:t>سيلاب هاي ناگهاني (</a:t>
            </a:r>
            <a:r>
              <a:rPr lang="en-US" sz="2400">
                <a:latin typeface="Franklin Gothic Demi" pitchFamily="34" charset="0"/>
                <a:cs typeface="B Titr" pitchFamily="2" charset="-78"/>
              </a:rPr>
              <a:t>Flash Floods</a:t>
            </a:r>
            <a:r>
              <a:rPr lang="fa-IR" sz="2400">
                <a:latin typeface="Franklin Gothic Demi" pitchFamily="34" charset="0"/>
                <a:cs typeface="B Titr" pitchFamily="2" charset="-78"/>
              </a:rPr>
              <a:t>)</a:t>
            </a:r>
            <a:endParaRPr lang="en-US" sz="2400">
              <a:latin typeface="Franklin Gothic Demi" pitchFamily="34" charset="0"/>
              <a:cs typeface="B Titr" pitchFamily="2" charset="-78"/>
            </a:endParaRPr>
          </a:p>
          <a:p>
            <a:pPr marL="342900" indent="-342900" algn="r" rtl="1">
              <a:spcBef>
                <a:spcPct val="4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a-IR" sz="2400">
                <a:latin typeface="Franklin Gothic Demi" pitchFamily="34" charset="0"/>
                <a:cs typeface="B Titr" pitchFamily="2" charset="-78"/>
              </a:rPr>
              <a:t>سيلاب هاي طولاني مدت</a:t>
            </a:r>
            <a:endParaRPr lang="en-US" sz="2400">
              <a:latin typeface="Franklin Gothic Demi" pitchFamily="34" charset="0"/>
              <a:cs typeface="B Titr" pitchFamily="2" charset="-78"/>
            </a:endParaRPr>
          </a:p>
          <a:p>
            <a:pPr marL="342900" indent="-342900" algn="r" rtl="1">
              <a:spcBef>
                <a:spcPct val="4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a-IR" sz="2400">
                <a:latin typeface="Franklin Gothic Demi" pitchFamily="34" charset="0"/>
                <a:cs typeface="B Titr" pitchFamily="2" charset="-78"/>
              </a:rPr>
              <a:t>سيلاب رودخانه هاي كوهستاني</a:t>
            </a:r>
            <a:endParaRPr lang="en-US" sz="2400">
              <a:latin typeface="Franklin Gothic Demi" pitchFamily="34" charset="0"/>
              <a:cs typeface="B Titr" pitchFamily="2" charset="-78"/>
            </a:endParaRPr>
          </a:p>
          <a:p>
            <a:pPr marL="342900" indent="-342900" algn="r" rtl="1">
              <a:spcBef>
                <a:spcPct val="4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a-IR" sz="2400">
                <a:latin typeface="Franklin Gothic Demi" pitchFamily="34" charset="0"/>
                <a:cs typeface="B Titr" pitchFamily="2" charset="-78"/>
              </a:rPr>
              <a:t>سيلاب رودخانه هاي فصلي</a:t>
            </a:r>
            <a:endParaRPr lang="en-US" sz="2400">
              <a:latin typeface="Franklin Gothic Demi" pitchFamily="34" charset="0"/>
              <a:cs typeface="B Titr" pitchFamily="2" charset="-78"/>
            </a:endParaRPr>
          </a:p>
          <a:p>
            <a:pPr marL="342900" indent="-342900" algn="r" rtl="1">
              <a:spcBef>
                <a:spcPct val="4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a-IR" sz="2400">
                <a:latin typeface="Franklin Gothic Demi" pitchFamily="34" charset="0"/>
                <a:cs typeface="B Titr" pitchFamily="2" charset="-78"/>
              </a:rPr>
              <a:t>سيلاب رودخانه هاي جزر و مدي</a:t>
            </a:r>
          </a:p>
          <a:p>
            <a:pPr marL="342900" indent="-342900" algn="r" rtl="1">
              <a:spcBef>
                <a:spcPct val="4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a-IR" sz="2400">
                <a:latin typeface="Franklin Gothic Demi" pitchFamily="34" charset="0"/>
                <a:cs typeface="B Titr" pitchFamily="2" charset="-78"/>
              </a:rPr>
              <a:t>سیلاب دریایی</a:t>
            </a:r>
            <a:endParaRPr lang="en-US" sz="2400">
              <a:latin typeface="Franklin Gothic Demi" pitchFamily="34" charset="0"/>
              <a:cs typeface="B Titr" pitchFamily="2" charset="-78"/>
            </a:endParaRPr>
          </a:p>
          <a:p>
            <a:pPr marL="342900" indent="-342900" algn="r" rtl="1">
              <a:spcBef>
                <a:spcPct val="4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a-IR" sz="2400">
                <a:latin typeface="Franklin Gothic Demi" pitchFamily="34" charset="0"/>
                <a:cs typeface="B Titr" pitchFamily="2" charset="-78"/>
              </a:rPr>
              <a:t>سيلاب هاي شهري</a:t>
            </a:r>
            <a:endParaRPr lang="en-US" sz="2400">
              <a:latin typeface="Franklin Gothic Demi" pitchFamily="34" charset="0"/>
              <a:cs typeface="B Titr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4" descr="DSC04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780084"/>
            <a:ext cx="6096000" cy="4572000"/>
          </a:xfrm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481013" y="692696"/>
            <a:ext cx="8229600" cy="1066800"/>
          </a:xfrm>
        </p:spPr>
        <p:txBody>
          <a:bodyPr/>
          <a:lstStyle/>
          <a:p>
            <a:pPr algn="ctr" eaLnBrk="1" hangingPunct="1"/>
            <a:r>
              <a:rPr lang="fa-IR" dirty="0" smtClean="0">
                <a:cs typeface="B Titr" pitchFamily="2" charset="-78"/>
              </a:rPr>
              <a:t>در صورت تردد پیاده در شهر</a:t>
            </a:r>
            <a:endParaRPr lang="en-US" dirty="0" smtClean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504"/>
            <a:ext cx="8229600" cy="4742334"/>
          </a:xfrm>
        </p:spPr>
        <p:txBody>
          <a:bodyPr>
            <a:normAutofit/>
          </a:bodyPr>
          <a:lstStyle/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از طريق راديو به توصيه‌هاي ايمني مسئولين به دقت گوش داده و عمل نماييد؛</a:t>
            </a:r>
            <a:endParaRPr lang="en-US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اگر پیاده در خیابان هستید، از سیم‌های آویزان برق و منابع اصلی آب و شبکه های تخریب شده فاضلاب دور شوید.</a:t>
            </a:r>
            <a:endParaRPr lang="en-US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در آب در حال جریان راه نروید زیرا حتی سطح آبی تا قوزک پا هم می‌تواند تعادل شما را بر هم بزند.</a:t>
            </a:r>
            <a:endParaRPr lang="en-US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از نزدیک شدن به آب راه هایی که جریان آب در آنها بسیار شدید است خودداری کنید.</a:t>
            </a:r>
            <a:endParaRPr lang="en-US" dirty="0">
              <a:cs typeface="B Nazanin" pitchFamily="2" charset="-78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1600" dirty="0"/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pPr algn="ctr" eaLnBrk="1" hangingPunct="1"/>
            <a:r>
              <a:rPr lang="fa-IR" dirty="0" smtClean="0">
                <a:cs typeface="B Titr" pitchFamily="2" charset="-78"/>
              </a:rPr>
              <a:t>در صورت تردد پیاده در شهر</a:t>
            </a:r>
            <a:endParaRPr lang="en-US" dirty="0" smtClean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6925" y="798513"/>
            <a:ext cx="7550150" cy="526097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038"/>
          </a:xfrm>
        </p:spPr>
        <p:txBody>
          <a:bodyPr>
            <a:normAutofit/>
          </a:bodyPr>
          <a:lstStyle/>
          <a:p>
            <a:pPr marL="365760" indent="-256032" algn="just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هیچ گاه به تنهایی در یک ناحیه سیل زده، به این طرف و آن طرف نروید، اگر پیاده هستید، از نقاطی که در آن سطح آب از زانو بالاتر است عبور نکنید.</a:t>
            </a:r>
            <a:endParaRPr lang="en-US" dirty="0">
              <a:cs typeface="B Nazanin" pitchFamily="2" charset="-78"/>
            </a:endParaRPr>
          </a:p>
          <a:p>
            <a:pPr marL="365760" indent="-256032" algn="just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هيچگاه در مسير جريان سيل، حریم رودخانه، مسیل و جوی‌های بزرگ راه نرويد.</a:t>
            </a:r>
            <a:endParaRPr lang="en-US" dirty="0">
              <a:cs typeface="B Nazanin" pitchFamily="2" charset="-78"/>
            </a:endParaRPr>
          </a:p>
          <a:p>
            <a:pPr marL="365760" indent="-256032" algn="just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cs typeface="B Nazanin" pitchFamily="2" charset="-78"/>
              </a:rPr>
              <a:t>در هنگام سیل از پل‌های آسیب دیده رودخانه‌ها و مسیل‌ها عبور نکنید.</a:t>
            </a:r>
            <a:endParaRPr lang="en-US" dirty="0">
              <a:cs typeface="B Nazanin" pitchFamily="2" charset="-78"/>
            </a:endParaRPr>
          </a:p>
          <a:p>
            <a:pPr marL="365760" indent="-256032" algn="just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ar-SA" dirty="0">
                <a:cs typeface="B Nazanin" pitchFamily="2" charset="-78"/>
              </a:rPr>
              <a:t>حتی پس از اتمام آبگرفتگی، از جاده</a:t>
            </a:r>
            <a:r>
              <a:rPr lang="fa-IR" dirty="0">
                <a:cs typeface="B Nazanin" pitchFamily="2" charset="-78"/>
              </a:rPr>
              <a:t>‌</a:t>
            </a:r>
            <a:r>
              <a:rPr lang="ar-SA" dirty="0">
                <a:cs typeface="B Nazanin" pitchFamily="2" charset="-78"/>
              </a:rPr>
              <a:t>های هموار عبور کنید و به محل</a:t>
            </a:r>
            <a:r>
              <a:rPr lang="fa-IR" dirty="0">
                <a:cs typeface="B Nazanin" pitchFamily="2" charset="-78"/>
              </a:rPr>
              <a:t>‌</a:t>
            </a:r>
            <a:r>
              <a:rPr lang="ar-SA" dirty="0">
                <a:cs typeface="B Nazanin" pitchFamily="2" charset="-78"/>
              </a:rPr>
              <a:t>هایی که امکان فرو ریختن آنها وجود دارد نزدیک نشوید.</a:t>
            </a:r>
            <a:endParaRPr lang="en-US" dirty="0">
              <a:cs typeface="B Nazanin" pitchFamily="2" charset="-78"/>
            </a:endParaRPr>
          </a:p>
          <a:p>
            <a:pPr marL="365760" indent="-256032" algn="just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ar-SA" dirty="0">
                <a:cs typeface="B Nazanin" pitchFamily="2" charset="-78"/>
              </a:rPr>
              <a:t>از تردد در محل‌هاي تجمع گل و لاي، جدا خودداري نمائيد.</a:t>
            </a:r>
            <a:endParaRPr lang="en-US" dirty="0">
              <a:cs typeface="B Nazanin" pitchFamily="2" charset="-78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66800"/>
          </a:xfrm>
        </p:spPr>
        <p:txBody>
          <a:bodyPr/>
          <a:lstStyle/>
          <a:p>
            <a:pPr algn="ctr" eaLnBrk="1" hangingPunct="1"/>
            <a:r>
              <a:rPr lang="fa-IR" dirty="0" smtClean="0">
                <a:cs typeface="B Titr" pitchFamily="2" charset="-78"/>
              </a:rPr>
              <a:t>در صورت تردد پیاده در شهر</a:t>
            </a:r>
            <a:endParaRPr lang="en-US" dirty="0" smtClean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844824"/>
            <a:ext cx="8258175" cy="3512989"/>
          </a:xfrm>
        </p:spPr>
        <p:txBody>
          <a:bodyPr>
            <a:normAutofit/>
          </a:bodyPr>
          <a:lstStyle/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3000" dirty="0">
                <a:cs typeface="B Nazanin" pitchFamily="2" charset="-78"/>
              </a:rPr>
              <a:t>ضمن حفظ آرامش و خونسردی از هجوم بردن به سمت درهای خروجی و پله‌ها خودداری کنید.</a:t>
            </a:r>
            <a:endParaRPr lang="en-US" sz="3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3000" dirty="0">
                <a:cs typeface="B Nazanin" pitchFamily="2" charset="-78"/>
              </a:rPr>
              <a:t>مسئولین مترو شما را برای دور شدن از خطر راهنمایی می‌کنند، به توصیه‌های ایشان توجه نمایید.</a:t>
            </a:r>
            <a:endParaRPr lang="en-US" sz="3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3000" dirty="0">
                <a:cs typeface="B Nazanin" pitchFamily="2" charset="-78"/>
              </a:rPr>
              <a:t>از طريق راديو به توصيه هاي ايمني مسئولين به دقت گوش داده و عمل نماييد</a:t>
            </a:r>
            <a:endParaRPr lang="en-US" sz="3000" dirty="0">
              <a:cs typeface="B Nazanin" pitchFamily="2" charset="-78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66800"/>
          </a:xfrm>
        </p:spPr>
        <p:txBody>
          <a:bodyPr/>
          <a:lstStyle/>
          <a:p>
            <a:pPr algn="ctr" eaLnBrk="1" hangingPunct="1"/>
            <a:r>
              <a:rPr lang="fa-IR" smtClean="0">
                <a:cs typeface="B Titr" pitchFamily="2" charset="-78"/>
              </a:rPr>
              <a:t>در مترو</a:t>
            </a:r>
            <a:endParaRPr lang="en-US" smtClean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44035" name="Picture 2" descr="C:\Documents and Settings\emami.e\Desktop\دوره سيلاب\217894_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615950"/>
            <a:ext cx="442912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 descr="C:\Documents and Settings\emami.e\Desktop\دوره سيلاب\782751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5950"/>
            <a:ext cx="4286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 descr="782738_ori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88"/>
            <a:ext cx="428625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IMG_465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3789363"/>
            <a:ext cx="4429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3000" dirty="0">
                <a:cs typeface="B Nazanin" pitchFamily="2" charset="-78"/>
              </a:rPr>
              <a:t>از تخريب فضاي سبز مجاور مسيل‌ها و انهار،‌ خودداري كنيد.</a:t>
            </a:r>
            <a:endParaRPr lang="en-US" sz="3000" dirty="0">
              <a:cs typeface="B Nazanin" pitchFamily="2" charset="-78"/>
            </a:endParaRP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3000" dirty="0">
                <a:cs typeface="B Nazanin" pitchFamily="2" charset="-78"/>
              </a:rPr>
              <a:t>از محصور كردن محدوده انهار، ‌مالكيت فردي آن‌ها و كاشت درخت در آن‌ها خودداري كنيد.</a:t>
            </a:r>
          </a:p>
          <a:p>
            <a:pPr marL="365760" indent="-256032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3000" dirty="0">
                <a:cs typeface="B Nazanin" pitchFamily="2" charset="-78"/>
              </a:rPr>
              <a:t>هيچگاه در مسير جريان سيل، حریم رودخانه، مسیل و جوی‌های بزرگ راه نرويد.</a:t>
            </a:r>
            <a:endParaRPr lang="en-US" sz="3000" dirty="0">
              <a:cs typeface="B Nazanin" pitchFamily="2" charset="-78"/>
            </a:endParaRPr>
          </a:p>
        </p:txBody>
      </p:sp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66800"/>
          </a:xfrm>
        </p:spPr>
        <p:txBody>
          <a:bodyPr/>
          <a:lstStyle/>
          <a:p>
            <a:pPr algn="ctr" eaLnBrk="1" hangingPunct="1"/>
            <a:r>
              <a:rPr lang="fa-IR" smtClean="0">
                <a:cs typeface="B Titr" pitchFamily="2" charset="-78"/>
              </a:rPr>
              <a:t>اطراف مسیل های شهری</a:t>
            </a:r>
            <a:endParaRPr lang="en-US" smtClean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066800"/>
          </a:xfrm>
        </p:spPr>
        <p:txBody>
          <a:bodyPr/>
          <a:lstStyle/>
          <a:p>
            <a:pPr algn="ctr" rtl="1" eaLnBrk="1" hangingPunct="1"/>
            <a:r>
              <a:rPr lang="fa-IR" smtClean="0">
                <a:cs typeface="B Titr" pitchFamily="2" charset="-78"/>
              </a:rPr>
              <a:t>شکست سد</a:t>
            </a:r>
            <a:endParaRPr lang="en-US" smtClean="0">
              <a:cs typeface="B Titr" pitchFamily="2" charset="-78"/>
            </a:endParaRPr>
          </a:p>
        </p:txBody>
      </p:sp>
      <p:pic>
        <p:nvPicPr>
          <p:cNvPr id="46083" name="Content Placeholder 3" descr="Dam_Bre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427163"/>
            <a:ext cx="8382000" cy="5287962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06680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ساختار برنامه واکنش اضطراری </a:t>
            </a:r>
            <a:r>
              <a:rPr lang="en-US" dirty="0" smtClean="0">
                <a:cs typeface="B Titr" pitchFamily="2" charset="-78"/>
              </a:rPr>
              <a:t>EAP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81756" y="1124744"/>
            <a:ext cx="8229600" cy="4828406"/>
          </a:xfrm>
        </p:spPr>
        <p:txBody>
          <a:bodyPr/>
          <a:lstStyle/>
          <a:p>
            <a:pPr algn="r" rtl="1" eaLnBrk="1" hangingPunct="1"/>
            <a:r>
              <a:rPr lang="fa-IR" sz="3000" dirty="0">
                <a:cs typeface="B Nazanin" pitchFamily="2" charset="-78"/>
              </a:rPr>
              <a:t>تدوین دستورالعمل شناسایی و تشخیص شرایط اضطراری؛</a:t>
            </a:r>
          </a:p>
          <a:p>
            <a:pPr algn="r" rtl="1" eaLnBrk="1" hangingPunct="1"/>
            <a:r>
              <a:rPr lang="fa-IR" sz="3000" dirty="0">
                <a:cs typeface="B Nazanin" pitchFamily="2" charset="-78"/>
              </a:rPr>
              <a:t>تعیین مرکز عملیات و ساختار آن؛</a:t>
            </a:r>
          </a:p>
          <a:p>
            <a:pPr algn="r" rtl="1" eaLnBrk="1" hangingPunct="1"/>
            <a:r>
              <a:rPr lang="fa-IR" sz="3000" dirty="0">
                <a:cs typeface="B Nazanin" pitchFamily="2" charset="-78"/>
              </a:rPr>
              <a:t>نحوه اطلاع رسانی به سازمانها و ارگانهای مربوطه؛</a:t>
            </a:r>
          </a:p>
          <a:p>
            <a:pPr algn="r" rtl="1" eaLnBrk="1" hangingPunct="1"/>
            <a:r>
              <a:rPr lang="fa-IR" sz="3000" dirty="0">
                <a:cs typeface="B Nazanin" pitchFamily="2" charset="-78"/>
              </a:rPr>
              <a:t>تعیین مسئولیتها در برنامه عملیاتی؛</a:t>
            </a:r>
          </a:p>
          <a:p>
            <a:pPr algn="r" rtl="1" eaLnBrk="1" hangingPunct="1"/>
            <a:r>
              <a:rPr lang="fa-IR" sz="3000" dirty="0">
                <a:cs typeface="B Nazanin" pitchFamily="2" charset="-78"/>
              </a:rPr>
              <a:t>تخلیه و نجات آسیب دیدگان؛</a:t>
            </a:r>
          </a:p>
          <a:p>
            <a:pPr algn="r" rtl="1" eaLnBrk="1" hangingPunct="1"/>
            <a:r>
              <a:rPr lang="fa-IR" sz="3000" dirty="0">
                <a:cs typeface="B Nazanin" pitchFamily="2" charset="-78"/>
              </a:rPr>
              <a:t>حفظ امنیت و خدمات عمومی و زیست محیطی؛</a:t>
            </a:r>
          </a:p>
          <a:p>
            <a:pPr algn="r" rtl="1" eaLnBrk="1" hangingPunct="1"/>
            <a:r>
              <a:rPr lang="fa-IR" sz="3000" dirty="0">
                <a:cs typeface="B Nazanin" pitchFamily="2" charset="-78"/>
              </a:rPr>
              <a:t>تعیین نقاط ایمن و اسکان موقت؛</a:t>
            </a:r>
          </a:p>
          <a:p>
            <a:pPr algn="r" rtl="1" eaLnBrk="1" hangingPunct="1"/>
            <a:r>
              <a:rPr lang="fa-IR" sz="3000" dirty="0">
                <a:cs typeface="B Nazanin" pitchFamily="2" charset="-78"/>
              </a:rPr>
              <a:t>تهیه نقشه خطوط مواصلاتی ایمن برای هر سناریو؛</a:t>
            </a:r>
          </a:p>
          <a:p>
            <a:pPr algn="r" rtl="1" eaLnBrk="1" hangingPunct="1"/>
            <a:r>
              <a:rPr lang="fa-IR" sz="3000" dirty="0">
                <a:cs typeface="B Nazanin" pitchFamily="2" charset="-78"/>
              </a:rPr>
              <a:t>تعیین نقاط استقرار نهادهای معین؛</a:t>
            </a:r>
          </a:p>
          <a:p>
            <a:pPr algn="r" rtl="1" eaLnBrk="1" hangingPunct="1"/>
            <a:r>
              <a:rPr lang="fa-IR" sz="3000" dirty="0">
                <a:cs typeface="B Nazanin" pitchFamily="2" charset="-78"/>
              </a:rPr>
              <a:t>نحوه اعلام خاتمه بحران؛</a:t>
            </a:r>
          </a:p>
          <a:p>
            <a:pPr algn="r" rtl="1" eaLnBrk="1" hangingPunct="1"/>
            <a:r>
              <a:rPr lang="fa-IR" sz="3000" dirty="0">
                <a:cs typeface="B Nazanin" pitchFamily="2" charset="-78"/>
              </a:rPr>
              <a:t>روش مستندسازی، ارزیابی و بازنگری.</a:t>
            </a:r>
            <a:endParaRPr lang="en-US" sz="30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80045" y="562000"/>
            <a:ext cx="8229600" cy="106680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فرایند تخلیه اضطراری</a:t>
            </a:r>
            <a:endParaRPr lang="en-US" dirty="0" smtClean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5527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sz="3000" dirty="0">
                <a:cs typeface="B Nazanin" pitchFamily="2" charset="-78"/>
              </a:rPr>
              <a:t>گام اول: برنامه ریزی و سازماندهی تخلیه</a:t>
            </a:r>
          </a:p>
          <a:p>
            <a:pPr algn="r" rtl="1" eaLnBrk="1" hangingPunct="1">
              <a:defRPr/>
            </a:pPr>
            <a:r>
              <a:rPr lang="fa-IR" sz="3000" dirty="0">
                <a:cs typeface="B Nazanin" pitchFamily="2" charset="-78"/>
              </a:rPr>
              <a:t>گام دوم: تهیه طرح</a:t>
            </a:r>
          </a:p>
          <a:p>
            <a:pPr algn="r" rtl="1" eaLnBrk="1" hangingPunct="1">
              <a:defRPr/>
            </a:pPr>
            <a:r>
              <a:rPr lang="fa-IR" sz="3000" dirty="0">
                <a:cs typeface="B Nazanin" pitchFamily="2" charset="-78"/>
              </a:rPr>
              <a:t>گام سوم: هشدار قبل از سیلاب</a:t>
            </a:r>
          </a:p>
          <a:p>
            <a:pPr algn="r" rtl="1" eaLnBrk="1" hangingPunct="1">
              <a:defRPr/>
            </a:pPr>
            <a:r>
              <a:rPr lang="fa-IR" sz="3000" dirty="0">
                <a:cs typeface="B Nazanin" pitchFamily="2" charset="-78"/>
              </a:rPr>
              <a:t>گام چهارم: تشخیص سطح و شدت سیلاب</a:t>
            </a:r>
          </a:p>
          <a:p>
            <a:pPr marL="365125" lvl="1" indent="-255588" algn="r" rtl="1" eaLnBrk="1" hangingPunct="1"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fa-IR" sz="3000" dirty="0">
                <a:solidFill>
                  <a:schemeClr val="tx1"/>
                </a:solidFill>
                <a:cs typeface="B Nazanin" pitchFamily="2" charset="-78"/>
              </a:rPr>
              <a:t>تشخیص مناطق بحرانی</a:t>
            </a:r>
          </a:p>
          <a:p>
            <a:pPr marL="365125" lvl="1" indent="-255588" algn="r" rtl="1" eaLnBrk="1" hangingPunct="1"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fa-IR" sz="3000" dirty="0">
                <a:solidFill>
                  <a:schemeClr val="tx1"/>
                </a:solidFill>
                <a:cs typeface="B Nazanin" pitchFamily="2" charset="-78"/>
              </a:rPr>
              <a:t>بررسی و بازبینی گزینه های تخلیه</a:t>
            </a:r>
          </a:p>
          <a:p>
            <a:pPr marL="365125" lvl="1" indent="-255588" algn="r" rtl="1" eaLnBrk="1" hangingPunct="1"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fa-IR" sz="3000" dirty="0">
                <a:solidFill>
                  <a:schemeClr val="tx1"/>
                </a:solidFill>
                <a:cs typeface="B Nazanin" pitchFamily="2" charset="-78"/>
              </a:rPr>
              <a:t>تصمیم گیری بر روی نحوه تخلیه</a:t>
            </a:r>
          </a:p>
          <a:p>
            <a:pPr marL="365125" lvl="1" indent="-255588" algn="r" rtl="1" eaLnBrk="1" hangingPunct="1"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fa-IR" sz="3000" dirty="0">
                <a:solidFill>
                  <a:schemeClr val="tx1"/>
                </a:solidFill>
                <a:cs typeface="B Nazanin" pitchFamily="2" charset="-78"/>
              </a:rPr>
              <a:t>گام پنجم: تخلیه</a:t>
            </a:r>
          </a:p>
          <a:p>
            <a:pPr marL="365125" lvl="1" indent="-255588" algn="r" rtl="1" eaLnBrk="1" hangingPunct="1"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fa-IR" sz="3000" dirty="0">
                <a:solidFill>
                  <a:schemeClr val="tx1"/>
                </a:solidFill>
                <a:cs typeface="B Nazanin" pitchFamily="2" charset="-78"/>
              </a:rPr>
              <a:t>گام ششم: پناهگیری اضطراری</a:t>
            </a:r>
          </a:p>
          <a:p>
            <a:pPr marL="365125" lvl="1" indent="-255588" algn="r" rtl="1" eaLnBrk="1" hangingPunct="1"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fa-IR" sz="3000" dirty="0">
                <a:solidFill>
                  <a:schemeClr val="tx1"/>
                </a:solidFill>
                <a:cs typeface="B Nazanin" pitchFamily="2" charset="-78"/>
              </a:rPr>
              <a:t>گام هفتم: بازگشت</a:t>
            </a:r>
          </a:p>
          <a:p>
            <a:pPr marL="365125" lvl="1" indent="-255588" algn="r" rtl="1" eaLnBrk="1" hangingPunct="1"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fa-IR" sz="3000" dirty="0">
                <a:solidFill>
                  <a:schemeClr val="tx1"/>
                </a:solidFill>
                <a:cs typeface="B Nazanin" pitchFamily="2" charset="-78"/>
              </a:rPr>
              <a:t>گام هشتم: بازسازی</a:t>
            </a:r>
          </a:p>
        </p:txBody>
      </p:sp>
      <p:pic>
        <p:nvPicPr>
          <p:cNvPr id="48132" name="Picture 3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000500"/>
            <a:ext cx="34290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3644900"/>
            <a:ext cx="4826000" cy="69215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fa-IR" sz="2800" smtClean="0">
                <a:solidFill>
                  <a:srgbClr val="000099"/>
                </a:solidFill>
                <a:latin typeface="Times New Roman" pitchFamily="18" charset="0"/>
                <a:cs typeface="B Titr" pitchFamily="2" charset="-78"/>
              </a:rPr>
              <a:t>سيلاب تجريش </a:t>
            </a:r>
            <a:r>
              <a:rPr lang="fa-IR" sz="2000" smtClean="0">
                <a:solidFill>
                  <a:srgbClr val="000099"/>
                </a:solidFill>
                <a:latin typeface="Times New Roman" pitchFamily="18" charset="0"/>
                <a:cs typeface="B Titr" pitchFamily="2" charset="-78"/>
              </a:rPr>
              <a:t>(رودخانه گلابدره و دربند)</a:t>
            </a:r>
            <a:endParaRPr lang="en-US" sz="2000" smtClean="0">
              <a:solidFill>
                <a:srgbClr val="000099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348038" y="4508500"/>
            <a:ext cx="5521325" cy="1506538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fa-IR" sz="2000" b="1" smtClean="0">
                <a:cs typeface="B Titr" pitchFamily="2" charset="-78"/>
              </a:rPr>
              <a:t>4 مرداد 1366</a:t>
            </a:r>
            <a:endParaRPr lang="en-US" sz="2000" b="1" smtClean="0">
              <a:cs typeface="B Titr" pitchFamily="2" charset="-7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fa-IR" sz="2000" b="1" smtClean="0">
                <a:cs typeface="B Titr" pitchFamily="2" charset="-78"/>
              </a:rPr>
              <a:t>تلفات انساني حدود 300 نفر</a:t>
            </a:r>
            <a:endParaRPr lang="en-US" sz="2000" b="1" smtClean="0">
              <a:cs typeface="B Titr" pitchFamily="2" charset="-7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fa-IR" sz="2000" b="1" smtClean="0">
                <a:cs typeface="B Titr" pitchFamily="2" charset="-78"/>
              </a:rPr>
              <a:t>بيش از 750 میلیارد ریال خسارت</a:t>
            </a:r>
            <a:endParaRPr lang="en-US" sz="2000" b="1" smtClean="0">
              <a:cs typeface="B Titr" pitchFamily="2" charset="-7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fa-IR" sz="2000" b="1" smtClean="0">
                <a:cs typeface="B Titr" pitchFamily="2" charset="-78"/>
              </a:rPr>
              <a:t>عامل تشديد خسارت:</a:t>
            </a:r>
            <a:r>
              <a:rPr lang="en-US" sz="2000" b="1" smtClean="0">
                <a:cs typeface="B Titr" pitchFamily="2" charset="-78"/>
              </a:rPr>
              <a:t> </a:t>
            </a:r>
            <a:r>
              <a:rPr lang="fa-IR" sz="2000" b="1" smtClean="0">
                <a:cs typeface="B Titr" pitchFamily="2" charset="-78"/>
              </a:rPr>
              <a:t> دخل و تصرف غير مجاز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a-IR" sz="2000" b="1" smtClean="0">
                <a:cs typeface="B Titr" pitchFamily="2" charset="-78"/>
              </a:rPr>
              <a:t> و گرفتگي پلها و مجاري عبور سيل، سيلاب واريزه اي</a:t>
            </a:r>
            <a:endParaRPr lang="en-US" sz="2000" b="1" smtClean="0">
              <a:cs typeface="B Titr" pitchFamily="2" charset="-78"/>
            </a:endParaRPr>
          </a:p>
        </p:txBody>
      </p:sp>
      <p:pic>
        <p:nvPicPr>
          <p:cNvPr id="12292" name="Picture 5" descr="174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642938"/>
            <a:ext cx="3684588" cy="256698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-500063" y="1428750"/>
            <a:ext cx="5473701" cy="157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a-IR" sz="2000" b="1">
                <a:cs typeface="B Titr" pitchFamily="2" charset="-78"/>
              </a:rPr>
              <a:t>9 مرداد 1377</a:t>
            </a:r>
            <a:endParaRPr lang="en-US" sz="2000" b="1">
              <a:cs typeface="B Titr" pitchFamily="2" charset="-78"/>
            </a:endParaRPr>
          </a:p>
          <a:p>
            <a:pPr marL="342900" indent="-342900" algn="r" rtl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a-IR" sz="2000" b="1">
                <a:cs typeface="B Titr" pitchFamily="2" charset="-78"/>
              </a:rPr>
              <a:t>تلفات انساني بيش از 50 نفر</a:t>
            </a:r>
            <a:endParaRPr lang="en-US" sz="2000" b="1">
              <a:cs typeface="B Titr" pitchFamily="2" charset="-78"/>
            </a:endParaRPr>
          </a:p>
          <a:p>
            <a:pPr marL="342900" indent="-342900" algn="r" rtl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a-IR" sz="2000" b="1">
                <a:cs typeface="B Titr" pitchFamily="2" charset="-78"/>
              </a:rPr>
              <a:t>بيش از 10 میلیارد ریال خسارت</a:t>
            </a:r>
            <a:endParaRPr lang="en-US" sz="2000" b="1">
              <a:cs typeface="B Titr" pitchFamily="2" charset="-78"/>
            </a:endParaRPr>
          </a:p>
          <a:p>
            <a:pPr marL="342900" indent="-342900" algn="r" rtl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a-IR" sz="2000" b="1">
                <a:cs typeface="B Titr" pitchFamily="2" charset="-78"/>
              </a:rPr>
              <a:t>عامل تشديد خسارت: </a:t>
            </a:r>
            <a:r>
              <a:rPr lang="ar-SA" sz="2000" b="1">
                <a:cs typeface="B Titr" pitchFamily="2" charset="-78"/>
              </a:rPr>
              <a:t>اشغال حريم مجاري آب</a:t>
            </a:r>
            <a:endParaRPr lang="en-US" sz="2000" b="1">
              <a:cs typeface="B Titr" pitchFamily="2" charset="-78"/>
            </a:endParaRPr>
          </a:p>
        </p:txBody>
      </p:sp>
      <p:sp>
        <p:nvSpPr>
          <p:cNvPr id="12294" name="Rectangle 7"/>
          <p:cNvSpPr>
            <a:spLocks noRot="1" noChangeArrowheads="1"/>
          </p:cNvSpPr>
          <p:nvPr/>
        </p:nvSpPr>
        <p:spPr bwMode="auto">
          <a:xfrm>
            <a:off x="285750" y="714375"/>
            <a:ext cx="4267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>
              <a:lnSpc>
                <a:spcPct val="90000"/>
              </a:lnSpc>
            </a:pPr>
            <a:r>
              <a:rPr lang="fa-IR" sz="2800">
                <a:solidFill>
                  <a:srgbClr val="000099"/>
                </a:solidFill>
                <a:latin typeface="Times New Roman" pitchFamily="18" charset="0"/>
                <a:cs typeface="B Titr" pitchFamily="2" charset="-78"/>
              </a:rPr>
              <a:t>سيلاب ماسوله</a:t>
            </a:r>
            <a:endParaRPr lang="en-US" sz="2800">
              <a:solidFill>
                <a:srgbClr val="000099"/>
              </a:solidFill>
              <a:latin typeface="Times New Roman" pitchFamily="18" charset="0"/>
              <a:cs typeface="B Titr" pitchFamily="2" charset="-78"/>
            </a:endParaRPr>
          </a:p>
        </p:txBody>
      </p:sp>
      <p:pic>
        <p:nvPicPr>
          <p:cNvPr id="12295" name="Content Placeholder 8" descr="Tajrish flood1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4313" y="3929063"/>
            <a:ext cx="3757612" cy="2428875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24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175" y="639763"/>
            <a:ext cx="6370638" cy="621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219200"/>
          </a:xfrm>
        </p:spPr>
        <p:txBody>
          <a:bodyPr/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fa-IR" sz="4400" dirty="0" smtClean="0">
                <a:ln w="19050">
                  <a:solidFill>
                    <a:srgbClr val="005000"/>
                  </a:solidFill>
                </a:ln>
                <a:solidFill>
                  <a:srgbClr val="246E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با</a:t>
            </a:r>
            <a:r>
              <a:rPr lang="fa-IR" sz="6000" dirty="0" smtClean="0">
                <a:ln w="19050">
                  <a:solidFill>
                    <a:srgbClr val="005000"/>
                  </a:solidFill>
                </a:ln>
                <a:solidFill>
                  <a:srgbClr val="246E49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400" dirty="0" smtClean="0">
                <a:ln w="19050">
                  <a:solidFill>
                    <a:srgbClr val="005000"/>
                  </a:solidFill>
                </a:ln>
                <a:solidFill>
                  <a:srgbClr val="246E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تشکر از توجه شما</a:t>
            </a:r>
            <a:endParaRPr lang="en-US" sz="4400" dirty="0" smtClean="0">
              <a:ln w="19050">
                <a:solidFill>
                  <a:srgbClr val="005000"/>
                </a:solidFill>
              </a:ln>
              <a:solidFill>
                <a:srgbClr val="246E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G_1292"/>
          <p:cNvPicPr>
            <a:picLocks noChangeAspect="1" noChangeArrowheads="1"/>
          </p:cNvPicPr>
          <p:nvPr/>
        </p:nvPicPr>
        <p:blipFill>
          <a:blip r:embed="rId3" cstate="print"/>
          <a:srcRect t="13306" b="34654"/>
          <a:stretch>
            <a:fillRect/>
          </a:stretch>
        </p:blipFill>
        <p:spPr bwMode="auto">
          <a:xfrm>
            <a:off x="500063" y="571500"/>
            <a:ext cx="800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Slide Number Placeholder 6"/>
          <p:cNvSpPr txBox="1">
            <a:spLocks noGrp="1"/>
          </p:cNvSpPr>
          <p:nvPr/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ADE44CC-1EB7-4D58-BAE9-5D7210DF3157}" type="slidenum">
              <a:rPr lang="fa-IR" sz="1400">
                <a:solidFill>
                  <a:srgbClr val="FF0000"/>
                </a:solidFill>
                <a:latin typeface="Comic Sans MS" pitchFamily="66" charset="0"/>
                <a:cs typeface="B Titr" pitchFamily="2" charset="-78"/>
              </a:rPr>
              <a:pPr algn="r"/>
              <a:t>5</a:t>
            </a:fld>
            <a:endParaRPr lang="en-US" sz="1400">
              <a:solidFill>
                <a:srgbClr val="FF0000"/>
              </a:solidFill>
              <a:latin typeface="Comic Sans MS" pitchFamily="66" charset="0"/>
              <a:cs typeface="B Titr" pitchFamily="2" charset="-78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00188" y="642938"/>
            <a:ext cx="5786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 b="1">
                <a:solidFill>
                  <a:srgbClr val="FF0000"/>
                </a:solidFill>
                <a:cs typeface="B Titr" pitchFamily="2" charset="-78"/>
              </a:rPr>
              <a:t>رودخانه قمرود روز قبل از وقوع سيل فروردين 88</a:t>
            </a:r>
            <a:endParaRPr lang="en-US" sz="2400" b="1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11" name="Picture 5" descr="ghom1 (38)"/>
          <p:cNvPicPr>
            <a:picLocks noChangeAspect="1" noChangeArrowheads="1"/>
          </p:cNvPicPr>
          <p:nvPr/>
        </p:nvPicPr>
        <p:blipFill>
          <a:blip r:embed="rId4" cstate="print"/>
          <a:srcRect t="18089" b="17790"/>
          <a:stretch>
            <a:fillRect/>
          </a:stretch>
        </p:blipFill>
        <p:spPr bwMode="auto">
          <a:xfrm>
            <a:off x="500063" y="3714750"/>
            <a:ext cx="800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2857500" y="378618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 b="1">
                <a:solidFill>
                  <a:srgbClr val="FF0000"/>
                </a:solidFill>
                <a:cs typeface="B Titr" pitchFamily="2" charset="-78"/>
              </a:rPr>
              <a:t>هنگام وقوع سيل</a:t>
            </a:r>
            <a:endParaRPr lang="en-US" sz="2400" b="1">
              <a:solidFill>
                <a:srgbClr val="FF0000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28600" y="228600"/>
            <a:ext cx="8610600" cy="6400800"/>
            <a:chOff x="144" y="144"/>
            <a:chExt cx="5424" cy="4032"/>
          </a:xfrm>
        </p:grpSpPr>
        <p:sp>
          <p:nvSpPr>
            <p:cNvPr id="14340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24" cy="4032"/>
            </a:xfrm>
            <a:prstGeom prst="rect">
              <a:avLst/>
            </a:prstGeom>
            <a:noFill/>
            <a:ln w="76200" cmpd="tri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341" name="Line 4"/>
            <p:cNvSpPr>
              <a:spLocks noChangeShapeType="1"/>
            </p:cNvSpPr>
            <p:nvPr/>
          </p:nvSpPr>
          <p:spPr bwMode="auto">
            <a:xfrm>
              <a:off x="158" y="1026"/>
              <a:ext cx="5398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339" name="Rectangle 6" descr="frequency"/>
          <p:cNvSpPr>
            <a:spLocks noChangeArrowheads="1"/>
          </p:cNvSpPr>
          <p:nvPr/>
        </p:nvSpPr>
        <p:spPr bwMode="auto">
          <a:xfrm>
            <a:off x="323850" y="260350"/>
            <a:ext cx="8496300" cy="62642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lowchart: Alternate Process 4"/>
          <p:cNvSpPr>
            <a:spLocks noChangeArrowheads="1"/>
          </p:cNvSpPr>
          <p:nvPr/>
        </p:nvSpPr>
        <p:spPr bwMode="auto">
          <a:xfrm>
            <a:off x="6043613" y="1571625"/>
            <a:ext cx="1785937" cy="928688"/>
          </a:xfrm>
          <a:prstGeom prst="flowChartAlternate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>
                <a:cs typeface="B Titr" pitchFamily="2" charset="-78"/>
              </a:rPr>
              <a:t>كنترل سيلاب</a:t>
            </a:r>
          </a:p>
          <a:p>
            <a:pPr algn="ctr" rtl="1"/>
            <a:r>
              <a:rPr lang="fa-IR">
                <a:cs typeface="B Titr" pitchFamily="2" charset="-78"/>
              </a:rPr>
              <a:t>(اقدامات سازه اي)</a:t>
            </a:r>
          </a:p>
        </p:txBody>
      </p:sp>
      <p:sp>
        <p:nvSpPr>
          <p:cNvPr id="15363" name="Flowchart: Alternate Process 7"/>
          <p:cNvSpPr>
            <a:spLocks noChangeArrowheads="1"/>
          </p:cNvSpPr>
          <p:nvPr/>
        </p:nvSpPr>
        <p:spPr bwMode="auto">
          <a:xfrm>
            <a:off x="5867400" y="3286125"/>
            <a:ext cx="2160588" cy="928688"/>
          </a:xfrm>
          <a:prstGeom prst="flowChartAlternate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>
                <a:cs typeface="B Titr" pitchFamily="2" charset="-78"/>
              </a:rPr>
              <a:t>مديريت سيل</a:t>
            </a:r>
          </a:p>
          <a:p>
            <a:pPr algn="ctr" rtl="1"/>
            <a:r>
              <a:rPr lang="fa-IR">
                <a:cs typeface="B Titr" pitchFamily="2" charset="-78"/>
              </a:rPr>
              <a:t>(اقدامات غيرسازه اي)</a:t>
            </a:r>
          </a:p>
        </p:txBody>
      </p:sp>
      <p:sp>
        <p:nvSpPr>
          <p:cNvPr id="15364" name="Flowchart: Alternate Process 8"/>
          <p:cNvSpPr>
            <a:spLocks noChangeArrowheads="1"/>
          </p:cNvSpPr>
          <p:nvPr/>
        </p:nvSpPr>
        <p:spPr bwMode="auto">
          <a:xfrm>
            <a:off x="6072188" y="4929188"/>
            <a:ext cx="1785937" cy="928687"/>
          </a:xfrm>
          <a:prstGeom prst="flowChartAlternate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/>
            <a:r>
              <a:rPr lang="fa-IR">
                <a:cs typeface="B Titr" pitchFamily="2" charset="-78"/>
              </a:rPr>
              <a:t>مديريت جامع سيل</a:t>
            </a:r>
            <a:endParaRPr lang="en-US">
              <a:cs typeface="B Titr" pitchFamily="2" charset="-78"/>
            </a:endParaRPr>
          </a:p>
        </p:txBody>
      </p:sp>
      <p:sp>
        <p:nvSpPr>
          <p:cNvPr id="15365" name="Title 1"/>
          <p:cNvSpPr>
            <a:spLocks noGrp="1"/>
          </p:cNvSpPr>
          <p:nvPr>
            <p:ph type="title"/>
          </p:nvPr>
        </p:nvSpPr>
        <p:spPr>
          <a:xfrm>
            <a:off x="7072313" y="214313"/>
            <a:ext cx="1871662" cy="1000125"/>
          </a:xfrm>
        </p:spPr>
        <p:txBody>
          <a:bodyPr/>
          <a:lstStyle/>
          <a:p>
            <a:pPr rtl="1"/>
            <a:r>
              <a:rPr lang="fa-IR" sz="3600" smtClean="0">
                <a:cs typeface="B Titr" pitchFamily="2" charset="-78"/>
              </a:rPr>
              <a:t>رويكردها</a:t>
            </a:r>
            <a:endParaRPr lang="en-US" sz="3600" smtClean="0">
              <a:cs typeface="B Titr" pitchFamily="2" charset="-78"/>
            </a:endParaRPr>
          </a:p>
        </p:txBody>
      </p:sp>
      <p:cxnSp>
        <p:nvCxnSpPr>
          <p:cNvPr id="15366" name="Straight Arrow Connector 13"/>
          <p:cNvCxnSpPr>
            <a:cxnSpLocks noChangeShapeType="1"/>
            <a:stCxn id="15362" idx="2"/>
            <a:endCxn id="15363" idx="0"/>
          </p:cNvCxnSpPr>
          <p:nvPr/>
        </p:nvCxnSpPr>
        <p:spPr bwMode="auto">
          <a:xfrm>
            <a:off x="6937375" y="2500313"/>
            <a:ext cx="11113" cy="785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67" name="Straight Arrow Connector 17"/>
          <p:cNvCxnSpPr>
            <a:cxnSpLocks noChangeShapeType="1"/>
            <a:stCxn id="15363" idx="2"/>
            <a:endCxn id="15364" idx="0"/>
          </p:cNvCxnSpPr>
          <p:nvPr/>
        </p:nvCxnSpPr>
        <p:spPr bwMode="auto">
          <a:xfrm>
            <a:off x="6948488" y="4214813"/>
            <a:ext cx="17462" cy="714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68" name="Straight Arrow Connector 25"/>
          <p:cNvCxnSpPr>
            <a:cxnSpLocks noChangeShapeType="1"/>
          </p:cNvCxnSpPr>
          <p:nvPr/>
        </p:nvCxnSpPr>
        <p:spPr bwMode="auto">
          <a:xfrm rot="10800000">
            <a:off x="4500563" y="2000250"/>
            <a:ext cx="1143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" name="TextBox 27"/>
          <p:cNvSpPr txBox="1"/>
          <p:nvPr/>
        </p:nvSpPr>
        <p:spPr>
          <a:xfrm>
            <a:off x="476220" y="1711099"/>
            <a:ext cx="394179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fa-I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cs typeface="B Titr" pitchFamily="2" charset="-78"/>
              </a:rPr>
              <a:t>بكارگيري سازه هاي كنترلي با هدف جلوگيري از ورود سيل به مناطق مورد نظر و كاهش خسارات مستقيم سيلاب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cs typeface="B Titr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3482" y="3362926"/>
            <a:ext cx="424625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fa-I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cs typeface="B Titr" pitchFamily="2" charset="-78"/>
              </a:rPr>
              <a:t>كليه اقداماتي كه با هدف دور كردن افراد و</a:t>
            </a:r>
          </a:p>
          <a:p>
            <a:pPr algn="r" rtl="1">
              <a:defRPr/>
            </a:pPr>
            <a:r>
              <a:rPr lang="fa-I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cs typeface="B Titr" pitchFamily="2" charset="-78"/>
              </a:rPr>
              <a:t> مراكز جمعيتي از پهنه هاي سيل گير انجام مي شود.</a:t>
            </a:r>
          </a:p>
          <a:p>
            <a:pPr algn="r" rtl="1">
              <a:defRPr/>
            </a:pPr>
            <a:endParaRPr lang="en-US" dirty="0">
              <a:cs typeface="B Titr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282" y="4857760"/>
            <a:ext cx="4240328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a-I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cs typeface="B Titr" pitchFamily="2" charset="-78"/>
              </a:rPr>
              <a:t>توسعه بهم پيوسته منابع زمين و آب در قالب</a:t>
            </a:r>
          </a:p>
          <a:p>
            <a:pPr algn="r" rtl="1">
              <a:defRPr/>
            </a:pPr>
            <a:r>
              <a:rPr lang="fa-I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cs typeface="B Titr" pitchFamily="2" charset="-78"/>
              </a:rPr>
              <a:t> برنامه مديريت بهم پيوسته منابع آب و</a:t>
            </a:r>
          </a:p>
          <a:p>
            <a:pPr algn="r" rtl="1">
              <a:defRPr/>
            </a:pPr>
            <a:r>
              <a:rPr lang="fa-I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cs typeface="B Titr" pitchFamily="2" charset="-78"/>
              </a:rPr>
              <a:t> حداكثر نمودن منافع حاصل از دشت هاي </a:t>
            </a:r>
          </a:p>
          <a:p>
            <a:pPr algn="r" rtl="1">
              <a:defRPr/>
            </a:pPr>
            <a:r>
              <a:rPr lang="fa-I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cs typeface="B Titr" pitchFamily="2" charset="-78"/>
              </a:rPr>
              <a:t>سيلاب گير و حداقل نمودن خسارات ناشي از سيلاب</a:t>
            </a:r>
          </a:p>
          <a:p>
            <a:pPr algn="r" rtl="1">
              <a:defRPr/>
            </a:pPr>
            <a:endParaRPr lang="en-US" dirty="0">
              <a:cs typeface="B Titr" pitchFamily="2" charset="-78"/>
            </a:endParaRPr>
          </a:p>
        </p:txBody>
      </p:sp>
      <p:cxnSp>
        <p:nvCxnSpPr>
          <p:cNvPr id="15372" name="Straight Arrow Connector 31"/>
          <p:cNvCxnSpPr>
            <a:cxnSpLocks noChangeShapeType="1"/>
          </p:cNvCxnSpPr>
          <p:nvPr/>
        </p:nvCxnSpPr>
        <p:spPr bwMode="auto">
          <a:xfrm rot="10800000">
            <a:off x="4643438" y="3714750"/>
            <a:ext cx="1143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3" name="Straight Arrow Connector 32"/>
          <p:cNvCxnSpPr>
            <a:cxnSpLocks noChangeShapeType="1"/>
          </p:cNvCxnSpPr>
          <p:nvPr/>
        </p:nvCxnSpPr>
        <p:spPr bwMode="auto">
          <a:xfrm rot="10800000">
            <a:off x="4643438" y="5357813"/>
            <a:ext cx="11430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lowchart: Alternate Process 3"/>
          <p:cNvSpPr>
            <a:spLocks noChangeArrowheads="1"/>
          </p:cNvSpPr>
          <p:nvPr/>
        </p:nvSpPr>
        <p:spPr bwMode="auto">
          <a:xfrm>
            <a:off x="7358063" y="3000375"/>
            <a:ext cx="1571625" cy="857250"/>
          </a:xfrm>
          <a:prstGeom prst="flowChartAlternate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cs typeface="B Titr" pitchFamily="2" charset="-78"/>
              </a:rPr>
              <a:t>راهكارها</a:t>
            </a:r>
          </a:p>
        </p:txBody>
      </p:sp>
      <p:sp>
        <p:nvSpPr>
          <p:cNvPr id="16387" name="Flowchart: Alternate Process 4"/>
          <p:cNvSpPr>
            <a:spLocks noChangeArrowheads="1"/>
          </p:cNvSpPr>
          <p:nvPr/>
        </p:nvSpPr>
        <p:spPr bwMode="auto">
          <a:xfrm>
            <a:off x="5000625" y="4429125"/>
            <a:ext cx="1785938" cy="928688"/>
          </a:xfrm>
          <a:prstGeom prst="flowChartAlternate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cs typeface="B Titr" pitchFamily="2" charset="-78"/>
              </a:rPr>
              <a:t>راهكارهاي مديريتي</a:t>
            </a:r>
          </a:p>
        </p:txBody>
      </p:sp>
      <p:sp>
        <p:nvSpPr>
          <p:cNvPr id="16388" name="Flowchart: Alternate Process 5"/>
          <p:cNvSpPr>
            <a:spLocks noChangeArrowheads="1"/>
          </p:cNvSpPr>
          <p:nvPr/>
        </p:nvSpPr>
        <p:spPr bwMode="auto">
          <a:xfrm>
            <a:off x="5002213" y="1214438"/>
            <a:ext cx="1785937" cy="928687"/>
          </a:xfrm>
          <a:prstGeom prst="flowChartAlternate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cs typeface="B Titr" pitchFamily="2" charset="-78"/>
              </a:rPr>
              <a:t>راهكارهاي مهندسي</a:t>
            </a:r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2146300" y="642938"/>
            <a:ext cx="1782763" cy="63976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a-IR" sz="1600" dirty="0">
                <a:cs typeface="B Titr" pitchFamily="2" charset="-78"/>
              </a:rPr>
              <a:t>هشدار سيل</a:t>
            </a: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2146300" y="1385888"/>
            <a:ext cx="1782763" cy="63976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a-IR" sz="1600" dirty="0">
                <a:cs typeface="B Titr" pitchFamily="2" charset="-78"/>
              </a:rPr>
              <a:t>ساماندهي</a:t>
            </a:r>
          </a:p>
          <a:p>
            <a:pPr algn="ctr">
              <a:defRPr/>
            </a:pPr>
            <a:r>
              <a:rPr lang="fa-IR" sz="1600" dirty="0">
                <a:cs typeface="B Titr" pitchFamily="2" charset="-78"/>
              </a:rPr>
              <a:t> رودخانه ها</a:t>
            </a:r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2146300" y="2170113"/>
            <a:ext cx="1782763" cy="63976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a-IR" sz="1600" dirty="0">
                <a:cs typeface="B Titr" pitchFamily="2" charset="-78"/>
              </a:rPr>
              <a:t>توسعه </a:t>
            </a:r>
          </a:p>
          <a:p>
            <a:pPr algn="ctr">
              <a:defRPr/>
            </a:pPr>
            <a:r>
              <a:rPr lang="fa-IR" sz="1600" dirty="0">
                <a:cs typeface="B Titr" pitchFamily="2" charset="-78"/>
              </a:rPr>
              <a:t>تاسيسات شهري</a:t>
            </a:r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2143125" y="3000375"/>
            <a:ext cx="1782763" cy="63976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a-IR" sz="1600" dirty="0">
                <a:cs typeface="B Titr" pitchFamily="2" charset="-78"/>
              </a:rPr>
              <a:t>هشدار سيل</a:t>
            </a:r>
          </a:p>
        </p:txBody>
      </p:sp>
      <p:sp>
        <p:nvSpPr>
          <p:cNvPr id="11" name="Flowchart: Alternate Process 10"/>
          <p:cNvSpPr/>
          <p:nvPr/>
        </p:nvSpPr>
        <p:spPr bwMode="auto">
          <a:xfrm>
            <a:off x="2143125" y="3786188"/>
            <a:ext cx="1785938" cy="642937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a-IR" sz="1600" dirty="0">
                <a:cs typeface="B Titr" pitchFamily="2" charset="-78"/>
              </a:rPr>
              <a:t>هماهنگي سازمان هاي</a:t>
            </a:r>
          </a:p>
          <a:p>
            <a:pPr algn="ctr">
              <a:defRPr/>
            </a:pPr>
            <a:r>
              <a:rPr lang="fa-IR" sz="1600" dirty="0">
                <a:cs typeface="B Titr" pitchFamily="2" charset="-78"/>
              </a:rPr>
              <a:t> موثر در مديريت سيل</a:t>
            </a:r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2143125" y="4629150"/>
            <a:ext cx="1782763" cy="63976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a-IR" sz="1600" dirty="0">
                <a:cs typeface="B Titr" pitchFamily="2" charset="-78"/>
              </a:rPr>
              <a:t>تدوين نظامنامه </a:t>
            </a:r>
          </a:p>
          <a:p>
            <a:pPr algn="ctr">
              <a:defRPr/>
            </a:pPr>
            <a:r>
              <a:rPr lang="fa-IR" sz="1600" dirty="0">
                <a:cs typeface="B Titr" pitchFamily="2" charset="-78"/>
              </a:rPr>
              <a:t>مقابله با سيل</a:t>
            </a:r>
          </a:p>
        </p:txBody>
      </p:sp>
      <p:sp>
        <p:nvSpPr>
          <p:cNvPr id="13" name="Flowchart: Alternate Process 12"/>
          <p:cNvSpPr/>
          <p:nvPr/>
        </p:nvSpPr>
        <p:spPr bwMode="auto">
          <a:xfrm>
            <a:off x="2146300" y="5499100"/>
            <a:ext cx="1782763" cy="64293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a-IR" sz="1600" dirty="0">
                <a:cs typeface="B Titr" pitchFamily="2" charset="-78"/>
              </a:rPr>
              <a:t>افزايش آگاهي</a:t>
            </a:r>
          </a:p>
          <a:p>
            <a:pPr algn="ctr">
              <a:defRPr/>
            </a:pPr>
            <a:r>
              <a:rPr lang="fa-IR" sz="1600" dirty="0">
                <a:cs typeface="B Titr" pitchFamily="2" charset="-78"/>
              </a:rPr>
              <a:t>عمومي و تخصصي</a:t>
            </a:r>
          </a:p>
        </p:txBody>
      </p:sp>
      <p:cxnSp>
        <p:nvCxnSpPr>
          <p:cNvPr id="16396" name="Elbow Connector 15"/>
          <p:cNvCxnSpPr>
            <a:cxnSpLocks noChangeShapeType="1"/>
            <a:stCxn id="16386" idx="1"/>
            <a:endCxn id="16388" idx="3"/>
          </p:cNvCxnSpPr>
          <p:nvPr/>
        </p:nvCxnSpPr>
        <p:spPr bwMode="auto">
          <a:xfrm rot="10800000">
            <a:off x="6788150" y="1677988"/>
            <a:ext cx="569913" cy="175101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397" name="Elbow Connector 18"/>
          <p:cNvCxnSpPr>
            <a:cxnSpLocks noChangeShapeType="1"/>
            <a:stCxn id="16386" idx="1"/>
            <a:endCxn id="16387" idx="3"/>
          </p:cNvCxnSpPr>
          <p:nvPr/>
        </p:nvCxnSpPr>
        <p:spPr bwMode="auto">
          <a:xfrm rot="10800000" flipV="1">
            <a:off x="6786563" y="3429000"/>
            <a:ext cx="571500" cy="146526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398" name="Elbow Connector 20"/>
          <p:cNvCxnSpPr>
            <a:cxnSpLocks noChangeShapeType="1"/>
            <a:stCxn id="16388" idx="1"/>
            <a:endCxn id="7" idx="3"/>
          </p:cNvCxnSpPr>
          <p:nvPr/>
        </p:nvCxnSpPr>
        <p:spPr bwMode="auto">
          <a:xfrm rot="10800000">
            <a:off x="3929063" y="963613"/>
            <a:ext cx="1073150" cy="7143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399" name="Elbow Connector 23"/>
          <p:cNvCxnSpPr>
            <a:cxnSpLocks noChangeShapeType="1"/>
            <a:stCxn id="16388" idx="1"/>
            <a:endCxn id="8" idx="3"/>
          </p:cNvCxnSpPr>
          <p:nvPr/>
        </p:nvCxnSpPr>
        <p:spPr bwMode="auto">
          <a:xfrm rot="10800000" flipV="1">
            <a:off x="3929063" y="1677988"/>
            <a:ext cx="1073150" cy="2698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400" name="Elbow Connector 26"/>
          <p:cNvCxnSpPr>
            <a:cxnSpLocks noChangeShapeType="1"/>
            <a:stCxn id="16388" idx="1"/>
            <a:endCxn id="9" idx="3"/>
          </p:cNvCxnSpPr>
          <p:nvPr/>
        </p:nvCxnSpPr>
        <p:spPr bwMode="auto">
          <a:xfrm rot="10800000" flipV="1">
            <a:off x="3929063" y="1677988"/>
            <a:ext cx="1073150" cy="81121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401" name="Elbow Connector 29"/>
          <p:cNvCxnSpPr>
            <a:cxnSpLocks noChangeShapeType="1"/>
            <a:stCxn id="16387" idx="1"/>
            <a:endCxn id="10" idx="3"/>
          </p:cNvCxnSpPr>
          <p:nvPr/>
        </p:nvCxnSpPr>
        <p:spPr bwMode="auto">
          <a:xfrm rot="10800000">
            <a:off x="3925888" y="3321050"/>
            <a:ext cx="1074737" cy="157321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402" name="Elbow Connector 32"/>
          <p:cNvCxnSpPr>
            <a:cxnSpLocks noChangeShapeType="1"/>
            <a:stCxn id="16387" idx="1"/>
            <a:endCxn id="11" idx="3"/>
          </p:cNvCxnSpPr>
          <p:nvPr/>
        </p:nvCxnSpPr>
        <p:spPr bwMode="auto">
          <a:xfrm rot="10800000">
            <a:off x="3929063" y="4108450"/>
            <a:ext cx="1071562" cy="78581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403" name="Elbow Connector 35"/>
          <p:cNvCxnSpPr>
            <a:cxnSpLocks noChangeShapeType="1"/>
            <a:stCxn id="16387" idx="1"/>
            <a:endCxn id="12" idx="3"/>
          </p:cNvCxnSpPr>
          <p:nvPr/>
        </p:nvCxnSpPr>
        <p:spPr bwMode="auto">
          <a:xfrm rot="10800000" flipV="1">
            <a:off x="3925888" y="4894263"/>
            <a:ext cx="1074737" cy="539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404" name="Elbow Connector 38"/>
          <p:cNvCxnSpPr>
            <a:cxnSpLocks noChangeShapeType="1"/>
            <a:stCxn id="16387" idx="1"/>
            <a:endCxn id="13" idx="3"/>
          </p:cNvCxnSpPr>
          <p:nvPr/>
        </p:nvCxnSpPr>
        <p:spPr bwMode="auto">
          <a:xfrm rot="10800000" flipV="1">
            <a:off x="3929063" y="4894263"/>
            <a:ext cx="1071562" cy="9271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3" name="Flowchart: Alternate Process 42"/>
          <p:cNvSpPr/>
          <p:nvPr/>
        </p:nvSpPr>
        <p:spPr bwMode="auto">
          <a:xfrm>
            <a:off x="2143125" y="6286500"/>
            <a:ext cx="1782763" cy="42862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a-IR" sz="1600" dirty="0">
                <a:cs typeface="B Titr" pitchFamily="2" charset="-78"/>
              </a:rPr>
              <a:t>...</a:t>
            </a:r>
          </a:p>
        </p:txBody>
      </p:sp>
      <p:cxnSp>
        <p:nvCxnSpPr>
          <p:cNvPr id="16406" name="Elbow Connector 43"/>
          <p:cNvCxnSpPr>
            <a:cxnSpLocks noChangeShapeType="1"/>
            <a:stCxn id="16387" idx="1"/>
            <a:endCxn id="43" idx="3"/>
          </p:cNvCxnSpPr>
          <p:nvPr/>
        </p:nvCxnSpPr>
        <p:spPr bwMode="auto">
          <a:xfrm rot="10800000" flipV="1">
            <a:off x="3925888" y="4894263"/>
            <a:ext cx="1074737" cy="160655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 txBox="1">
            <a:spLocks noChangeArrowheads="1"/>
          </p:cNvSpPr>
          <p:nvPr/>
        </p:nvSpPr>
        <p:spPr bwMode="auto">
          <a:xfrm>
            <a:off x="6000750" y="214313"/>
            <a:ext cx="29670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a-IR" b="1" kern="0" dirty="0">
                <a:latin typeface="+mj-lt"/>
                <a:ea typeface="+mj-ea"/>
                <a:cs typeface="B Titr" pitchFamily="2" charset="-78"/>
              </a:rPr>
              <a:t>سونامي دسامبر 2004 در</a:t>
            </a:r>
          </a:p>
          <a:p>
            <a:pPr algn="ctr">
              <a:defRPr/>
            </a:pPr>
            <a:r>
              <a:rPr lang="fa-IR" b="1" kern="0" dirty="0">
                <a:latin typeface="+mj-lt"/>
                <a:ea typeface="+mj-ea"/>
                <a:cs typeface="B Titr" pitchFamily="2" charset="-78"/>
              </a:rPr>
              <a:t> اقيانوس هند</a:t>
            </a:r>
          </a:p>
          <a:p>
            <a:pPr algn="ctr">
              <a:defRPr/>
            </a:pPr>
            <a:endParaRPr lang="fa-IR" b="1" kern="0" dirty="0">
              <a:latin typeface="+mj-lt"/>
              <a:ea typeface="+mj-ea"/>
              <a:cs typeface="B Titr" pitchFamily="2" charset="-78"/>
            </a:endParaRPr>
          </a:p>
          <a:p>
            <a:pPr algn="ctr">
              <a:defRPr/>
            </a:pPr>
            <a:endParaRPr lang="fa-IR" sz="1600" b="1" kern="0" dirty="0">
              <a:latin typeface="+mj-lt"/>
              <a:ea typeface="+mj-ea"/>
              <a:cs typeface="B Titr" pitchFamily="2" charset="-78"/>
            </a:endParaRPr>
          </a:p>
          <a:p>
            <a:pPr algn="ctr">
              <a:defRPr/>
            </a:pPr>
            <a:r>
              <a:rPr lang="fa-IR" sz="1400" b="1" kern="0" dirty="0">
                <a:latin typeface="+mj-lt"/>
                <a:ea typeface="+mj-ea"/>
                <a:cs typeface="B Titr" pitchFamily="2" charset="-78"/>
              </a:rPr>
              <a:t>شهر باندا آسه (</a:t>
            </a:r>
            <a:r>
              <a:rPr lang="en-US" sz="1400" b="1" kern="0" dirty="0">
                <a:cs typeface="B Titr" pitchFamily="2" charset="-78"/>
              </a:rPr>
              <a:t>Banda Aceh</a:t>
            </a:r>
            <a:r>
              <a:rPr lang="fa-IR" sz="1400" b="1" kern="0" dirty="0">
                <a:latin typeface="+mj-lt"/>
                <a:ea typeface="+mj-ea"/>
                <a:cs typeface="B Titr" pitchFamily="2" charset="-78"/>
              </a:rPr>
              <a:t>)- اندونزي- جزيره سوماترا</a:t>
            </a:r>
          </a:p>
          <a:p>
            <a:pPr algn="ctr">
              <a:defRPr/>
            </a:pPr>
            <a:endParaRPr lang="fa-IR" sz="1400" b="1" kern="0" dirty="0">
              <a:latin typeface="+mj-lt"/>
              <a:ea typeface="+mj-ea"/>
              <a:cs typeface="B Titr" pitchFamily="2" charset="-78"/>
            </a:endParaRPr>
          </a:p>
          <a:p>
            <a:pPr algn="ctr">
              <a:defRPr/>
            </a:pPr>
            <a:endParaRPr lang="en-US" sz="1400" b="1" kern="0" dirty="0"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17411" name="Picture 11" descr="before_after_tsunami_2004_5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54959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4" descr="1104852284_578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4071938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5106</TotalTime>
  <Words>1705</Words>
  <Application>Microsoft Office PowerPoint</Application>
  <PresentationFormat>On-screen Show (4:3)</PresentationFormat>
  <Paragraphs>195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Arial</vt:lpstr>
      <vt:lpstr>B Lotus</vt:lpstr>
      <vt:lpstr>B Nazanin</vt:lpstr>
      <vt:lpstr>B Titr</vt:lpstr>
      <vt:lpstr>Comic Sans MS</vt:lpstr>
      <vt:lpstr>Franklin Gothic Demi</vt:lpstr>
      <vt:lpstr>Georgia</vt:lpstr>
      <vt:lpstr>HG明朝B</vt:lpstr>
      <vt:lpstr>Tahoma</vt:lpstr>
      <vt:lpstr>Times New Roman</vt:lpstr>
      <vt:lpstr>Trebuchet MS</vt:lpstr>
      <vt:lpstr>Wingdings</vt:lpstr>
      <vt:lpstr>Wingdings 2</vt:lpstr>
      <vt:lpstr>Urban</vt:lpstr>
      <vt:lpstr>PowerPoint Presentation</vt:lpstr>
      <vt:lpstr>PowerPoint Presentation</vt:lpstr>
      <vt:lpstr>ماهيت سيلاب ها در ايران</vt:lpstr>
      <vt:lpstr>سيلاب تجريش (رودخانه گلابدره و دربند)</vt:lpstr>
      <vt:lpstr>PowerPoint Presentation</vt:lpstr>
      <vt:lpstr>PowerPoint Presentation</vt:lpstr>
      <vt:lpstr>رويكردها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خسارات ناشی از سیل</vt:lpstr>
      <vt:lpstr>توصیه های عمومی</vt:lpstr>
      <vt:lpstr>در محله های مسکونی</vt:lpstr>
      <vt:lpstr>PowerPoint Presentation</vt:lpstr>
      <vt:lpstr>PowerPoint Presentation</vt:lpstr>
      <vt:lpstr>PowerPoint Presentation</vt:lpstr>
      <vt:lpstr>در محله های مسکونی</vt:lpstr>
      <vt:lpstr>PowerPoint Presentation</vt:lpstr>
      <vt:lpstr>در محله های مسکونی</vt:lpstr>
      <vt:lpstr>در صورت تردد سواره در شهر</vt:lpstr>
      <vt:lpstr>در صورت تردد سواره در شهر</vt:lpstr>
      <vt:lpstr>PowerPoint Presentation</vt:lpstr>
      <vt:lpstr>در صورت تردد سواره در شهر</vt:lpstr>
      <vt:lpstr>PowerPoint Presentation</vt:lpstr>
      <vt:lpstr>در صورت تردد سواره در شهر</vt:lpstr>
      <vt:lpstr>در صورت تردد پیاده در شهر</vt:lpstr>
      <vt:lpstr>در صورت تردد پیاده در شهر</vt:lpstr>
      <vt:lpstr>PowerPoint Presentation</vt:lpstr>
      <vt:lpstr>در صورت تردد پیاده در شهر</vt:lpstr>
      <vt:lpstr>در مترو</vt:lpstr>
      <vt:lpstr>PowerPoint Presentation</vt:lpstr>
      <vt:lpstr>اطراف مسیل های شهری</vt:lpstr>
      <vt:lpstr>شکست سد</vt:lpstr>
      <vt:lpstr>ساختار برنامه واکنش اضطراری EAP</vt:lpstr>
      <vt:lpstr>فرایند تخلیه اضطراری</vt:lpstr>
      <vt:lpstr>PowerPoint Presentation</vt:lpstr>
    </vt:vector>
  </TitlesOfParts>
  <Company>pooya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tamizi</dc:creator>
  <cp:lastModifiedBy>haghighat.s</cp:lastModifiedBy>
  <cp:revision>618</cp:revision>
  <dcterms:created xsi:type="dcterms:W3CDTF">2007-07-11T16:55:07Z</dcterms:created>
  <dcterms:modified xsi:type="dcterms:W3CDTF">2016-10-01T06:18:22Z</dcterms:modified>
</cp:coreProperties>
</file>